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60" r:id="rId1"/>
    <p:sldMasterId id="2147483674" r:id="rId2"/>
  </p:sldMasterIdLst>
  <p:notesMasterIdLst>
    <p:notesMasterId r:id="rId41"/>
  </p:notesMasterIdLst>
  <p:sldIdLst>
    <p:sldId id="281" r:id="rId3"/>
    <p:sldId id="258" r:id="rId4"/>
    <p:sldId id="289" r:id="rId5"/>
    <p:sldId id="288" r:id="rId6"/>
    <p:sldId id="294" r:id="rId7"/>
    <p:sldId id="297" r:id="rId8"/>
    <p:sldId id="282" r:id="rId9"/>
    <p:sldId id="287" r:id="rId10"/>
    <p:sldId id="317" r:id="rId11"/>
    <p:sldId id="336" r:id="rId12"/>
    <p:sldId id="261" r:id="rId13"/>
    <p:sldId id="323" r:id="rId14"/>
    <p:sldId id="263" r:id="rId15"/>
    <p:sldId id="300" r:id="rId16"/>
    <p:sldId id="335" r:id="rId17"/>
    <p:sldId id="320" r:id="rId18"/>
    <p:sldId id="321" r:id="rId19"/>
    <p:sldId id="331" r:id="rId20"/>
    <p:sldId id="295" r:id="rId21"/>
    <p:sldId id="318" r:id="rId22"/>
    <p:sldId id="329" r:id="rId23"/>
    <p:sldId id="332" r:id="rId24"/>
    <p:sldId id="307" r:id="rId25"/>
    <p:sldId id="327" r:id="rId26"/>
    <p:sldId id="333" r:id="rId27"/>
    <p:sldId id="328" r:id="rId28"/>
    <p:sldId id="299" r:id="rId29"/>
    <p:sldId id="325" r:id="rId30"/>
    <p:sldId id="324" r:id="rId31"/>
    <p:sldId id="314" r:id="rId32"/>
    <p:sldId id="309" r:id="rId33"/>
    <p:sldId id="296" r:id="rId34"/>
    <p:sldId id="316" r:id="rId35"/>
    <p:sldId id="334" r:id="rId36"/>
    <p:sldId id="312" r:id="rId37"/>
    <p:sldId id="313" r:id="rId38"/>
    <p:sldId id="330" r:id="rId39"/>
    <p:sldId id="31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7EC"/>
    <a:srgbClr val="FFD800"/>
    <a:srgbClr val="5937F7"/>
    <a:srgbClr val="FAA157"/>
    <a:srgbClr val="EDE1D1"/>
    <a:srgbClr val="FFDFBA"/>
    <a:srgbClr val="FB8E25"/>
    <a:srgbClr val="FF9100"/>
    <a:srgbClr val="BFD369"/>
    <a:srgbClr val="8FC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B7BB1B-AC3E-4964-9D15-111B9C254191}" v="2134" dt="2018-06-25T13:19:01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66" autoAdjust="0"/>
    <p:restoredTop sz="95383" autoAdjust="0"/>
  </p:normalViewPr>
  <p:slideViewPr>
    <p:cSldViewPr snapToGrid="0">
      <p:cViewPr varScale="1">
        <p:scale>
          <a:sx n="62" d="100"/>
          <a:sy n="62" d="100"/>
        </p:scale>
        <p:origin x="92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E4809-1073-4425-A12B-F1FE09FAFDE3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A2C47-EB7C-4D32-B9A4-64A9475BBE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189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794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還有另個標準可以評斷這個研究精準度就是看 平均絕對誤差、相對絕對誤差</a:t>
            </a:r>
            <a:r>
              <a:rPr lang="en-US" altLang="zh-TW" baseline="0" dirty="0"/>
              <a:t> </a:t>
            </a:r>
            <a:r>
              <a:rPr lang="zh-TW" altLang="en-US" dirty="0"/>
              <a:t>此值越小代表越準確。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049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表格前面幾行 按兩類分別顯示各個預測精確度，最後一行 兩類的的加權平均</a:t>
            </a:r>
            <a:r>
              <a:rPr lang="en-US" altLang="zh-TW" dirty="0"/>
              <a:t>(Weighted Avg.)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 </a:t>
            </a:r>
            <a:r>
              <a:rPr lang="en-US" altLang="zh-TW" dirty="0"/>
              <a:t>P</a:t>
            </a:r>
            <a:r>
              <a:rPr lang="zh-TW" altLang="en-US" dirty="0"/>
              <a:t>預測為正確的樣本中有多少預測對了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altLang="zh-TW" dirty="0"/>
              <a:t>R</a:t>
            </a:r>
            <a:r>
              <a:rPr lang="zh-TW" altLang="en-US" dirty="0"/>
              <a:t>真實正確的樣本有多少被預測對了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/>
              <a:t>MCC(The Matthews Correlation Coefficient</a:t>
            </a:r>
            <a:r>
              <a:rPr lang="zh-TW" altLang="en-US" dirty="0"/>
              <a:t>，</a:t>
            </a:r>
            <a:r>
              <a:rPr lang="en-US" altLang="zh-TW" dirty="0"/>
              <a:t>Matthews</a:t>
            </a:r>
            <a:r>
              <a:rPr lang="zh-TW" altLang="en-US" dirty="0"/>
              <a:t>相關係數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這是一個針對二元分類的性能指標，特別是各個類別在數量上不平衡時</a:t>
            </a:r>
            <a:endParaRPr lang="en-US" altLang="zh-TW" dirty="0"/>
          </a:p>
          <a:p>
            <a:r>
              <a:rPr lang="zh-TW" altLang="en-US" dirty="0"/>
              <a:t>範圍</a:t>
            </a:r>
            <a:r>
              <a:rPr lang="en-US" altLang="zh-TW" dirty="0"/>
              <a:t>-1~1</a:t>
            </a:r>
            <a:r>
              <a:rPr lang="zh-TW" altLang="en-US" dirty="0"/>
              <a:t>之間 越接近</a:t>
            </a:r>
            <a:r>
              <a:rPr lang="en-US" altLang="zh-TW" dirty="0"/>
              <a:t>1</a:t>
            </a:r>
            <a:r>
              <a:rPr lang="zh-TW" altLang="en-US" dirty="0"/>
              <a:t>表示代表預測越好，</a:t>
            </a:r>
            <a:r>
              <a:rPr lang="en-US" altLang="zh-TW" dirty="0"/>
              <a:t>0</a:t>
            </a:r>
            <a:r>
              <a:rPr lang="zh-TW" altLang="en-US" dirty="0"/>
              <a:t>表示不怎樣好，</a:t>
            </a:r>
            <a:r>
              <a:rPr lang="en-US" altLang="zh-TW" dirty="0"/>
              <a:t>-1</a:t>
            </a:r>
            <a:r>
              <a:rPr lang="zh-TW" altLang="en-US" dirty="0"/>
              <a:t>表示預測和觀察之間的完全不一致。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 </a:t>
            </a:r>
            <a:r>
              <a:rPr lang="en-US" altLang="zh-TW" dirty="0"/>
              <a:t>ROC Area(</a:t>
            </a:r>
            <a:r>
              <a:rPr lang="zh-TW" altLang="en-US" dirty="0"/>
              <a:t>接受者操作特徵曲線下面積</a:t>
            </a:r>
            <a:r>
              <a:rPr lang="en-US" altLang="zh-TW" dirty="0"/>
              <a:t>)</a:t>
            </a:r>
            <a:r>
              <a:rPr lang="zh-TW" altLang="en-US" dirty="0"/>
              <a:t>：顯示</a:t>
            </a:r>
            <a:r>
              <a:rPr lang="en-US" altLang="zh-TW" dirty="0"/>
              <a:t>ROC</a:t>
            </a:r>
            <a:r>
              <a:rPr lang="zh-TW" altLang="en-US" dirty="0"/>
              <a:t>面積，</a:t>
            </a:r>
            <a:r>
              <a:rPr lang="en-US" altLang="zh-TW" dirty="0"/>
              <a:t>[0,1]</a:t>
            </a:r>
            <a:r>
              <a:rPr lang="zh-TW" altLang="en-US" dirty="0"/>
              <a:t>範圍的小數。通常</a:t>
            </a:r>
            <a:r>
              <a:rPr lang="en-US" altLang="zh-TW" dirty="0"/>
              <a:t>ROC</a:t>
            </a:r>
            <a:r>
              <a:rPr lang="zh-TW" altLang="en-US" dirty="0"/>
              <a:t>面積一般大於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可作為判斷模型的分類效果好壞</a:t>
            </a:r>
            <a:endParaRPr lang="en-US" altLang="zh-TW" dirty="0"/>
          </a:p>
          <a:p>
            <a:r>
              <a:rPr lang="zh-TW" altLang="en-US" dirty="0"/>
              <a:t>這個值越接近</a:t>
            </a:r>
            <a:r>
              <a:rPr lang="en-US" altLang="zh-TW" dirty="0"/>
              <a:t>1</a:t>
            </a:r>
            <a:r>
              <a:rPr lang="zh-TW" altLang="en-US" dirty="0"/>
              <a:t>，效果越好。這個值在</a:t>
            </a:r>
            <a:r>
              <a:rPr lang="en-US" altLang="zh-TW" dirty="0"/>
              <a:t>0.5 ~ 0.7</a:t>
            </a:r>
            <a:r>
              <a:rPr lang="zh-TW" altLang="en-US" dirty="0"/>
              <a:t>時有較低準確度，在</a:t>
            </a:r>
            <a:r>
              <a:rPr lang="en-US" altLang="zh-TW" dirty="0"/>
              <a:t>0.7 ~ 0.9</a:t>
            </a:r>
            <a:r>
              <a:rPr lang="zh-TW" altLang="en-US" dirty="0"/>
              <a:t>時有一定準確度，在</a:t>
            </a:r>
            <a:r>
              <a:rPr lang="en-US" altLang="zh-TW" dirty="0"/>
              <a:t>0.9</a:t>
            </a:r>
            <a:r>
              <a:rPr lang="zh-TW" altLang="en-US" dirty="0"/>
              <a:t>以上時有較高的準確度。</a:t>
            </a:r>
            <a:r>
              <a:rPr lang="zh-TW" altLang="en-US" baseline="0" dirty="0"/>
              <a:t> </a:t>
            </a:r>
            <a:endParaRPr lang="en-US" altLang="zh-TW" baseline="0" dirty="0"/>
          </a:p>
          <a:p>
            <a:r>
              <a:rPr lang="zh-TW" altLang="en-US" dirty="0"/>
              <a:t>等於</a:t>
            </a:r>
            <a:r>
              <a:rPr lang="en-US" altLang="zh-TW" dirty="0"/>
              <a:t>0.5</a:t>
            </a:r>
            <a:r>
              <a:rPr lang="zh-TW" altLang="en-US" dirty="0"/>
              <a:t>，說明分類方法完全不起作用，沒有價值；而小於</a:t>
            </a:r>
            <a:r>
              <a:rPr lang="en-US" altLang="zh-TW" dirty="0"/>
              <a:t>0.5</a:t>
            </a:r>
            <a:r>
              <a:rPr lang="zh-TW" altLang="en-US" dirty="0"/>
              <a:t>的值不符合真實情況，在實際中極少出現。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552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老人內容再加以調整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老人 </a:t>
            </a:r>
            <a:endParaRPr lang="en-US" altLang="zh-TW" dirty="0"/>
          </a:p>
          <a:p>
            <a:r>
              <a:rPr lang="en-US" altLang="zh-TW" dirty="0"/>
              <a:t>.</a:t>
            </a:r>
            <a:r>
              <a:rPr lang="zh-TW" altLang="en-US" dirty="0"/>
              <a:t> 但 你只在讀到大學而且還沒畢業，除非是私人公司還要超時工作不然很少人會給超過</a:t>
            </a:r>
            <a:r>
              <a:rPr lang="en-US" altLang="zh-TW" dirty="0"/>
              <a:t>50k</a:t>
            </a:r>
            <a:r>
              <a:rPr lang="zh-TW" altLang="en-US" dirty="0"/>
              <a:t>的薪水 因為你有一定的年紀卻大學沒畢業，他何不如去請更年輕的鮮肉還來划算</a:t>
            </a:r>
            <a:endParaRPr lang="en-US" altLang="zh-TW" dirty="0"/>
          </a:p>
          <a:p>
            <a:r>
              <a:rPr lang="en-US" altLang="zh-TW" dirty="0"/>
              <a:t>.</a:t>
            </a:r>
            <a:r>
              <a:rPr lang="zh-TW" altLang="en-US" dirty="0"/>
              <a:t>那如果你有一點學歷，大學畢業或獨到碩士等就應該會有</a:t>
            </a:r>
            <a:r>
              <a:rPr lang="en-US" altLang="zh-TW" dirty="0"/>
              <a:t>50k</a:t>
            </a:r>
            <a:r>
              <a:rPr lang="zh-TW" altLang="en-US" dirty="0"/>
              <a:t>，通常這個年紀的人也有豐富社會經驗，能為公司帶來些許的效益，而這年紀的人通常位階應該都是主管階級所以只要正常工作時間 年收超過百萬是有可能的</a:t>
            </a:r>
            <a:endParaRPr lang="en-US" altLang="zh-TW" dirty="0"/>
          </a:p>
          <a:p>
            <a:r>
              <a:rPr lang="en-US" altLang="zh-TW" dirty="0"/>
              <a:t>.</a:t>
            </a:r>
            <a:r>
              <a:rPr lang="zh-TW" altLang="en-US" dirty="0"/>
              <a:t>還有兩個一定可以超過</a:t>
            </a:r>
            <a:r>
              <a:rPr lang="en-US" altLang="zh-TW" dirty="0"/>
              <a:t>50k </a:t>
            </a:r>
            <a:r>
              <a:rPr lang="zh-TW" altLang="en-US" dirty="0"/>
              <a:t>的  就是教授和博士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年輕人</a:t>
            </a:r>
            <a:r>
              <a:rPr lang="en-US" altLang="zh-TW" dirty="0"/>
              <a:t>(</a:t>
            </a:r>
            <a:r>
              <a:rPr lang="zh-TW" altLang="en-US" dirty="0"/>
              <a:t>大人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28</a:t>
            </a:r>
            <a:r>
              <a:rPr lang="zh-TW" altLang="en-US" dirty="0"/>
              <a:t>歲大約出社會一些時間 也有一點經驗的年紀</a:t>
            </a:r>
            <a:endParaRPr lang="en-US" altLang="zh-TW" dirty="0"/>
          </a:p>
          <a:p>
            <a:r>
              <a:rPr lang="zh-TW" altLang="en-US" dirty="0"/>
              <a:t>如果你大學畢業，ㄟ是有機率超過</a:t>
            </a:r>
            <a:r>
              <a:rPr lang="en-US" altLang="zh-TW" dirty="0"/>
              <a:t>50k</a:t>
            </a:r>
            <a:r>
              <a:rPr lang="zh-TW" altLang="en-US" dirty="0"/>
              <a:t>的，只要你超時工作，百分百可以</a:t>
            </a:r>
            <a:r>
              <a:rPr lang="en-US" altLang="zh-TW" dirty="0"/>
              <a:t>!</a:t>
            </a:r>
            <a:r>
              <a:rPr lang="zh-TW" altLang="en-US" dirty="0"/>
              <a:t>  那如果你正常工作，規律放假，通常有點難，除非你在聯邦上班或是私人公司看準你的才能 高薪聘請你 或是這個 歐最爽 我也想要的 阿就是家裡開公司 你在自家公司上班  俗稱躺著賺 就有錢  </a:t>
            </a:r>
            <a:endParaRPr lang="en-US" altLang="zh-TW" dirty="0"/>
          </a:p>
          <a:p>
            <a:r>
              <a:rPr lang="zh-TW" altLang="en-US" dirty="0"/>
              <a:t>那如果你年輕有為 就讀到博士或教授 就能獲入百萬喔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.</a:t>
            </a:r>
            <a:r>
              <a:rPr lang="zh-TW" altLang="en-US" dirty="0"/>
              <a:t>那孝濂人 就先不用想 好好繼續賺錢養自己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984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303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9016165c4b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9016165c4b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6885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為甚麼會研究收入高低的分群 而這方面沒有放入教育單位</a:t>
            </a:r>
            <a:endParaRPr lang="en-US" altLang="zh-TW" dirty="0"/>
          </a:p>
          <a:p>
            <a:r>
              <a:rPr lang="zh-TW" altLang="en-US" dirty="0"/>
              <a:t>公司的單位會不會帶來比較高收入的機率成分 或是說公司單位可能不怎樣 小小的地方政府 那如果它的工作時數多些是否會帶來高收入呢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3301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955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迭代次數 </a:t>
            </a:r>
            <a:endParaRPr lang="en-US" altLang="zh-TW" dirty="0"/>
          </a:p>
          <a:p>
            <a:r>
              <a:rPr lang="zh-TW" altLang="en-US" dirty="0"/>
              <a:t>評價模型好壞的標準</a:t>
            </a:r>
            <a:r>
              <a:rPr lang="zh-TW" altLang="en-US" baseline="0" dirty="0"/>
              <a:t> </a:t>
            </a:r>
            <a:r>
              <a:rPr lang="zh-TW" altLang="en-US" dirty="0"/>
              <a:t>數值越小，當然是越好，說明同一塊實例的距離越小。</a:t>
            </a:r>
            <a:endParaRPr lang="en-US" altLang="zh-TW" dirty="0"/>
          </a:p>
          <a:p>
            <a:r>
              <a:rPr lang="zh-TW" altLang="en-US" dirty="0"/>
              <a:t>數值</a:t>
            </a:r>
            <a:r>
              <a:rPr lang="zh-TW" altLang="en-US"/>
              <a:t>這麼高可能</a:t>
            </a:r>
            <a:r>
              <a:rPr lang="zh-TW" altLang="en-US" dirty="0"/>
              <a:t>是因為資料量太大，當初怕減少資料量會影響到判斷標準和正確性等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883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320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291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以現在來說，年輕人要達到月收十萬</a:t>
            </a:r>
          </a:p>
          <a:p>
            <a:r>
              <a:rPr lang="zh-TW" altLang="en-US" dirty="0"/>
              <a:t>那大家會不會好奇年收百萬，到底會要怎樣，</a:t>
            </a:r>
          </a:p>
          <a:p>
            <a:endParaRPr lang="zh-TW" altLang="en-US" dirty="0"/>
          </a:p>
          <a:p>
            <a:r>
              <a:rPr lang="zh-TW" altLang="en-US" dirty="0"/>
              <a:t>研究教育程度對收入是否有直接的影響，或是花許多時間在工作上是否可在收入方面有所回饋、了解我們該如何從教育程度、公司單位和一週工作時數等等資料去分析此資料集。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3066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752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解釋為何分析高收入女性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582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199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在高學位比例當中，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已婚配偶缺席</a:t>
            </a:r>
            <a:r>
              <a:rPr lang="en-US" altLang="zh-TW" dirty="0"/>
              <a:t>(</a:t>
            </a:r>
            <a:r>
              <a:rPr lang="zh-TW" altLang="en-US" dirty="0"/>
              <a:t>也就是</a:t>
            </a:r>
            <a:r>
              <a:rPr lang="en-US" altLang="zh-TW" dirty="0"/>
              <a:t>:</a:t>
            </a:r>
            <a:r>
              <a:rPr lang="zh-TW" altLang="en-US" dirty="0"/>
              <a:t>無奈彼此分開</a:t>
            </a:r>
            <a:r>
              <a:rPr lang="en-US" altLang="zh-TW" dirty="0"/>
              <a:t>)</a:t>
            </a:r>
          </a:p>
          <a:p>
            <a:r>
              <a:rPr lang="zh-TW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配偶為軍人配偶，的資料量最少的一群</a:t>
            </a:r>
            <a:endParaRPr lang="en-US" altLang="zh-TW" b="1" kern="0" dirty="0">
              <a:solidFill>
                <a:schemeClr val="tx1">
                  <a:lumMod val="85000"/>
                  <a:lumOff val="1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  <a:cs typeface="Roboto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963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346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1306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094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774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3142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878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4911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11312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527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288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補圖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職業，職業的種類過多，有十幾個種類，缺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不好作為判斷依據，也沒有有序的數字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２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國家，國家的種類有四十幾個國家，美國佔了三分之二的比例，墨西哥則排行第二，但兩個的數量相差了二萬多筆，而其他國家佔少數，所以也就不列入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種族，種類過多，有十幾個種類，白人就超過了一半的比例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資本收益和損失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215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9016165c4b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9016165c4b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補工時圖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453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510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430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A2C47-EB7C-4D32-B9A4-64A9475BBED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111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6E0DA4C-6D8C-4C62-A23C-5D7C9E91E4CA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21E5DE5-E56C-4D34-9B39-9C91A792F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293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DA4C-6D8C-4C62-A23C-5D7C9E91E4CA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5DE5-E56C-4D34-9B39-9C91A792F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422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DA4C-6D8C-4C62-A23C-5D7C9E91E4CA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5DE5-E56C-4D34-9B39-9C91A792F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983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788400" y="2421200"/>
            <a:ext cx="4615200" cy="20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67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52767" y="4616967"/>
            <a:ext cx="5486400" cy="4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9187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 smtClean="0">
                <a:solidFill>
                  <a:srgbClr val="000000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8762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 smtClean="0">
                <a:solidFill>
                  <a:srgbClr val="000000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6592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 smtClean="0">
                <a:solidFill>
                  <a:srgbClr val="000000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0378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140200" y="546100"/>
            <a:ext cx="39116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5725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 smtClean="0">
                <a:solidFill>
                  <a:srgbClr val="000000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42700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 smtClean="0">
                <a:solidFill>
                  <a:srgbClr val="000000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4913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 smtClean="0">
                <a:solidFill>
                  <a:srgbClr val="000000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4595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DA4C-6D8C-4C62-A23C-5D7C9E91E4CA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5DE5-E56C-4D34-9B39-9C91A792F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488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 smtClean="0">
                <a:solidFill>
                  <a:srgbClr val="000000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9139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 smtClean="0">
                <a:solidFill>
                  <a:srgbClr val="000000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2766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 smtClean="0">
                <a:solidFill>
                  <a:srgbClr val="000000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799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DA4C-6D8C-4C62-A23C-5D7C9E91E4CA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5DE5-E56C-4D34-9B39-9C91A792F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692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DA4C-6D8C-4C62-A23C-5D7C9E91E4CA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5DE5-E56C-4D34-9B39-9C91A792F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91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DA4C-6D8C-4C62-A23C-5D7C9E91E4CA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5DE5-E56C-4D34-9B39-9C91A792F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71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DA4C-6D8C-4C62-A23C-5D7C9E91E4CA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5DE5-E56C-4D34-9B39-9C91A792F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854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DA4C-6D8C-4C62-A23C-5D7C9E91E4CA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5DE5-E56C-4D34-9B39-9C91A792F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40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DA4C-6D8C-4C62-A23C-5D7C9E91E4CA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21E5DE5-E56C-4D34-9B39-9C91A792F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0328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6E0DA4C-6D8C-4C62-A23C-5D7C9E91E4CA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21E5DE5-E56C-4D34-9B39-9C91A792F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820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6E0DA4C-6D8C-4C62-A23C-5D7C9E91E4CA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21E5DE5-E56C-4D34-9B39-9C91A792FA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9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60604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orient="horz" pos="25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2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4176">
          <p15:clr>
            <a:srgbClr val="EA4335"/>
          </p15:clr>
        </p15:guide>
        <p15:guide id="8" pos="158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1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8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microsoft.com/office/2007/relationships/hdphoto" Target="../media/hdphoto8.wdp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microsoft.com/office/2007/relationships/hdphoto" Target="../media/hdphoto6.wdp"/><Relationship Id="rId9" Type="http://schemas.microsoft.com/office/2007/relationships/hdphoto" Target="../media/hdphoto7.wdp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53.png"/><Relationship Id="rId4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5.PNG"/><Relationship Id="rId7" Type="http://schemas.microsoft.com/office/2007/relationships/hdphoto" Target="../media/hdphoto1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microsoft.com/office/2007/relationships/hdphoto" Target="../media/hdphoto10.wdp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microsoft.com/office/2007/relationships/hdphoto" Target="../media/hdphoto1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2.png"/><Relationship Id="rId7" Type="http://schemas.microsoft.com/office/2007/relationships/hdphoto" Target="../media/hdphoto1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microsoft.com/office/2007/relationships/hdphoto" Target="../media/hdphoto14.wdp"/><Relationship Id="rId5" Type="http://schemas.openxmlformats.org/officeDocument/2006/relationships/image" Target="../media/image64.png"/><Relationship Id="rId10" Type="http://schemas.openxmlformats.org/officeDocument/2006/relationships/image" Target="../media/image65.png"/><Relationship Id="rId4" Type="http://schemas.openxmlformats.org/officeDocument/2006/relationships/image" Target="../media/image63.png"/><Relationship Id="rId9" Type="http://schemas.microsoft.com/office/2007/relationships/hdphoto" Target="../media/hdphoto12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5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74.svg"/><Relationship Id="rId5" Type="http://schemas.openxmlformats.org/officeDocument/2006/relationships/image" Target="../media/image60.png"/><Relationship Id="rId10" Type="http://schemas.openxmlformats.org/officeDocument/2006/relationships/image" Target="../media/image73.png"/><Relationship Id="rId4" Type="http://schemas.microsoft.com/office/2007/relationships/hdphoto" Target="../media/hdphoto16.wdp"/><Relationship Id="rId9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53.png"/><Relationship Id="rId4" Type="http://schemas.microsoft.com/office/2007/relationships/hdphoto" Target="../media/hdphoto18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3.png"/><Relationship Id="rId7" Type="http://schemas.microsoft.com/office/2007/relationships/hdphoto" Target="../media/hdphoto12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microsoft.com/office/2007/relationships/hdphoto" Target="../media/hdphoto11.wdp"/><Relationship Id="rId10" Type="http://schemas.microsoft.com/office/2007/relationships/hdphoto" Target="../media/hdphoto18.wdp"/><Relationship Id="rId4" Type="http://schemas.openxmlformats.org/officeDocument/2006/relationships/image" Target="../media/image53.png"/><Relationship Id="rId9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8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9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6;p32"/>
          <p:cNvSpPr/>
          <p:nvPr/>
        </p:nvSpPr>
        <p:spPr>
          <a:xfrm>
            <a:off x="7054403" y="2701506"/>
            <a:ext cx="637581" cy="561970"/>
          </a:xfrm>
          <a:prstGeom prst="rect">
            <a:avLst/>
          </a:prstGeom>
          <a:solidFill>
            <a:srgbClr val="EDE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14C5260-3881-47EC-ABA0-8A009D608373}"/>
              </a:ext>
            </a:extLst>
          </p:cNvPr>
          <p:cNvSpPr txBox="1"/>
          <p:nvPr/>
        </p:nvSpPr>
        <p:spPr>
          <a:xfrm>
            <a:off x="643684" y="299696"/>
            <a:ext cx="7213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Malgun Gothic Semilight" panose="020B0502040204020203" pitchFamily="34" charset="-120"/>
              </a:rPr>
              <a:t>分散式資料庫期末報告</a:t>
            </a:r>
            <a:endParaRPr lang="zh-TW" altLang="en-US" sz="5400" b="1" dirty="0">
              <a:latin typeface="Microsoft YaHei UI" panose="020B0503020204020204" pitchFamily="34" charset="-122"/>
              <a:ea typeface="Microsoft YaHei UI" panose="020B0503020204020204" pitchFamily="34" charset="-122"/>
              <a:cs typeface="Malgun Gothic Semilight" panose="020B0502040204020203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8549166-2F42-43DB-85F1-88BEEA2241D9}"/>
              </a:ext>
            </a:extLst>
          </p:cNvPr>
          <p:cNvSpPr txBox="1"/>
          <p:nvPr/>
        </p:nvSpPr>
        <p:spPr>
          <a:xfrm>
            <a:off x="4700240" y="1315472"/>
            <a:ext cx="826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WEKA</a:t>
            </a:r>
            <a:r>
              <a:rPr lang="zh-CN" altLang="en-US" sz="4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分析</a:t>
            </a:r>
            <a:r>
              <a:rPr lang="en-US" altLang="zh-TW" sz="4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zh-TW" altLang="en-US" sz="4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美國成人普查收入</a:t>
            </a:r>
          </a:p>
        </p:txBody>
      </p:sp>
      <p:cxnSp>
        <p:nvCxnSpPr>
          <p:cNvPr id="9" name="直線接點 8"/>
          <p:cNvCxnSpPr/>
          <p:nvPr/>
        </p:nvCxnSpPr>
        <p:spPr>
          <a:xfrm flipH="1">
            <a:off x="413479" y="-3419"/>
            <a:ext cx="11242" cy="1418543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11801591" y="-3419"/>
            <a:ext cx="8053" cy="2400113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306;p32"/>
          <p:cNvSpPr/>
          <p:nvPr/>
        </p:nvSpPr>
        <p:spPr>
          <a:xfrm>
            <a:off x="11587991" y="2400113"/>
            <a:ext cx="427200" cy="427200"/>
          </a:xfrm>
          <a:prstGeom prst="ellipse">
            <a:avLst/>
          </a:prstGeom>
          <a:solidFill>
            <a:srgbClr val="98AF35"/>
          </a:solidFill>
          <a:ln>
            <a:solidFill>
              <a:srgbClr val="BFD36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" name="Google Shape;306;p32"/>
          <p:cNvSpPr/>
          <p:nvPr/>
        </p:nvSpPr>
        <p:spPr>
          <a:xfrm>
            <a:off x="224537" y="1415124"/>
            <a:ext cx="427200" cy="427200"/>
          </a:xfrm>
          <a:prstGeom prst="ellipse">
            <a:avLst/>
          </a:prstGeom>
          <a:solidFill>
            <a:srgbClr val="98AF35"/>
          </a:solidFill>
          <a:ln>
            <a:solidFill>
              <a:srgbClr val="BFD36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20" name="直線接點 19"/>
          <p:cNvCxnSpPr/>
          <p:nvPr/>
        </p:nvCxnSpPr>
        <p:spPr>
          <a:xfrm flipH="1">
            <a:off x="6345809" y="2074882"/>
            <a:ext cx="5463835" cy="25536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0" y="5484313"/>
            <a:ext cx="12192000" cy="1402422"/>
          </a:xfrm>
          <a:prstGeom prst="rect">
            <a:avLst/>
          </a:prstGeom>
          <a:solidFill>
            <a:srgbClr val="EDE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EDE1D1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6035" r="-465" b="26508"/>
          <a:stretch/>
        </p:blipFill>
        <p:spPr>
          <a:xfrm>
            <a:off x="1963285" y="2311608"/>
            <a:ext cx="8197038" cy="402136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F9D37D6-94ED-4E97-91BC-5F0DF940DA0E}"/>
              </a:ext>
            </a:extLst>
          </p:cNvPr>
          <p:cNvSpPr txBox="1"/>
          <p:nvPr/>
        </p:nvSpPr>
        <p:spPr>
          <a:xfrm>
            <a:off x="1962822" y="6396103"/>
            <a:ext cx="7635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吳湄潔</a:t>
            </a:r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B10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5601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、王諒桓</a:t>
            </a:r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B10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560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55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老師</a:t>
            </a:r>
            <a:r>
              <a: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蔡正發教授</a:t>
            </a:r>
            <a:endParaRPr lang="en-US" altLang="zh-CN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直線接點 16"/>
          <p:cNvCxnSpPr/>
          <p:nvPr/>
        </p:nvCxnSpPr>
        <p:spPr>
          <a:xfrm flipH="1">
            <a:off x="9692137" y="5484313"/>
            <a:ext cx="2705346" cy="10931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-205483" y="5498819"/>
            <a:ext cx="3057189" cy="15211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306;p32"/>
          <p:cNvSpPr/>
          <p:nvPr/>
        </p:nvSpPr>
        <p:spPr>
          <a:xfrm>
            <a:off x="10271054" y="193790"/>
            <a:ext cx="427200" cy="427200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0" name="Google Shape;307;p32"/>
          <p:cNvSpPr/>
          <p:nvPr/>
        </p:nvSpPr>
        <p:spPr>
          <a:xfrm>
            <a:off x="10894052" y="193790"/>
            <a:ext cx="427200" cy="427200"/>
          </a:xfrm>
          <a:prstGeom prst="rect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1" name="Google Shape;308;p32"/>
          <p:cNvSpPr/>
          <p:nvPr/>
        </p:nvSpPr>
        <p:spPr>
          <a:xfrm>
            <a:off x="11517050" y="193790"/>
            <a:ext cx="427200" cy="427200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4066368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A7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组合 7"/>
          <p:cNvGrpSpPr/>
          <p:nvPr/>
        </p:nvGrpSpPr>
        <p:grpSpPr>
          <a:xfrm>
            <a:off x="2716933" y="2227439"/>
            <a:ext cx="2572553" cy="2272754"/>
            <a:chOff x="4348078" y="1042933"/>
            <a:chExt cx="3495842" cy="3013656"/>
          </a:xfrm>
        </p:grpSpPr>
        <p:sp>
          <p:nvSpPr>
            <p:cNvPr id="4" name="六边形 8"/>
            <p:cNvSpPr/>
            <p:nvPr/>
          </p:nvSpPr>
          <p:spPr>
            <a:xfrm rot="2040000">
              <a:off x="4348079" y="1042933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/>
            </a:p>
          </p:txBody>
        </p:sp>
        <p:sp>
          <p:nvSpPr>
            <p:cNvPr id="5" name="六边形 9"/>
            <p:cNvSpPr/>
            <p:nvPr/>
          </p:nvSpPr>
          <p:spPr>
            <a:xfrm>
              <a:off x="4348078" y="1042933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ckwell Std" panose="02060603030405020103" pitchFamily="18" charset="0"/>
                </a:rPr>
                <a:t>02</a:t>
              </a:r>
              <a:endPara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 Std" panose="02060603030405020103" pitchFamily="18" charset="0"/>
              </a:endParaRPr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B8549166-2F42-43DB-85F1-88BEEA2241D9}"/>
              </a:ext>
            </a:extLst>
          </p:cNvPr>
          <p:cNvSpPr txBox="1"/>
          <p:nvPr/>
        </p:nvSpPr>
        <p:spPr>
          <a:xfrm>
            <a:off x="5705034" y="2763651"/>
            <a:ext cx="2653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 類</a:t>
            </a:r>
          </a:p>
        </p:txBody>
      </p:sp>
      <p:grpSp>
        <p:nvGrpSpPr>
          <p:cNvPr id="7" name="组合 7"/>
          <p:cNvGrpSpPr/>
          <p:nvPr/>
        </p:nvGrpSpPr>
        <p:grpSpPr>
          <a:xfrm>
            <a:off x="6901002" y="6213033"/>
            <a:ext cx="4529395" cy="2419650"/>
            <a:chOff x="3130699" y="1778665"/>
            <a:chExt cx="6931842" cy="3300420"/>
          </a:xfrm>
        </p:grpSpPr>
        <p:sp>
          <p:nvSpPr>
            <p:cNvPr id="8" name="六边形 8"/>
            <p:cNvSpPr/>
            <p:nvPr/>
          </p:nvSpPr>
          <p:spPr>
            <a:xfrm rot="1393988">
              <a:off x="6566700" y="1801690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/>
            </a:p>
          </p:txBody>
        </p:sp>
        <p:sp>
          <p:nvSpPr>
            <p:cNvPr id="9" name="六边形 9"/>
            <p:cNvSpPr/>
            <p:nvPr/>
          </p:nvSpPr>
          <p:spPr>
            <a:xfrm rot="5400000">
              <a:off x="3076538" y="1832826"/>
              <a:ext cx="3300420" cy="3192097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 Std" panose="02060603030405020103" pitchFamily="18" charset="0"/>
              </a:endParaRPr>
            </a:p>
          </p:txBody>
        </p:sp>
      </p:grpSp>
      <p:grpSp>
        <p:nvGrpSpPr>
          <p:cNvPr id="10" name="组合 7"/>
          <p:cNvGrpSpPr/>
          <p:nvPr/>
        </p:nvGrpSpPr>
        <p:grpSpPr>
          <a:xfrm>
            <a:off x="5778429" y="6172393"/>
            <a:ext cx="4529395" cy="2419650"/>
            <a:chOff x="3130699" y="1778665"/>
            <a:chExt cx="6931842" cy="3300420"/>
          </a:xfrm>
        </p:grpSpPr>
        <p:sp>
          <p:nvSpPr>
            <p:cNvPr id="11" name="六边形 8"/>
            <p:cNvSpPr/>
            <p:nvPr/>
          </p:nvSpPr>
          <p:spPr>
            <a:xfrm rot="1393988">
              <a:off x="6566700" y="1801690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/>
            </a:p>
          </p:txBody>
        </p:sp>
        <p:sp>
          <p:nvSpPr>
            <p:cNvPr id="12" name="六边形 9"/>
            <p:cNvSpPr/>
            <p:nvPr/>
          </p:nvSpPr>
          <p:spPr>
            <a:xfrm rot="5400000">
              <a:off x="3076538" y="1832826"/>
              <a:ext cx="3300420" cy="3192097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 Std" panose="02060603030405020103" pitchFamily="18" charset="0"/>
              </a:endParaRPr>
            </a:p>
          </p:txBody>
        </p:sp>
      </p:grpSp>
      <p:grpSp>
        <p:nvGrpSpPr>
          <p:cNvPr id="13" name="组合 7"/>
          <p:cNvGrpSpPr/>
          <p:nvPr/>
        </p:nvGrpSpPr>
        <p:grpSpPr>
          <a:xfrm>
            <a:off x="1902215" y="6172393"/>
            <a:ext cx="4529395" cy="2419650"/>
            <a:chOff x="3130699" y="1778665"/>
            <a:chExt cx="6931842" cy="3300420"/>
          </a:xfrm>
        </p:grpSpPr>
        <p:sp>
          <p:nvSpPr>
            <p:cNvPr id="14" name="六边形 8"/>
            <p:cNvSpPr/>
            <p:nvPr/>
          </p:nvSpPr>
          <p:spPr>
            <a:xfrm rot="1393988">
              <a:off x="6566700" y="1801690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/>
            </a:p>
          </p:txBody>
        </p:sp>
        <p:sp>
          <p:nvSpPr>
            <p:cNvPr id="15" name="六边形 9"/>
            <p:cNvSpPr/>
            <p:nvPr/>
          </p:nvSpPr>
          <p:spPr>
            <a:xfrm rot="5400000">
              <a:off x="3076538" y="1832826"/>
              <a:ext cx="3300420" cy="3192097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 Std" panose="02060603030405020103" pitchFamily="18" charset="0"/>
              </a:endParaRPr>
            </a:p>
          </p:txBody>
        </p:sp>
      </p:grpSp>
      <p:grpSp>
        <p:nvGrpSpPr>
          <p:cNvPr id="16" name="组合 7"/>
          <p:cNvGrpSpPr/>
          <p:nvPr/>
        </p:nvGrpSpPr>
        <p:grpSpPr>
          <a:xfrm>
            <a:off x="525395" y="6213033"/>
            <a:ext cx="4529395" cy="2419650"/>
            <a:chOff x="3130699" y="1778665"/>
            <a:chExt cx="6931842" cy="3300420"/>
          </a:xfrm>
        </p:grpSpPr>
        <p:sp>
          <p:nvSpPr>
            <p:cNvPr id="17" name="六边形 8"/>
            <p:cNvSpPr/>
            <p:nvPr/>
          </p:nvSpPr>
          <p:spPr>
            <a:xfrm rot="1393988">
              <a:off x="6566700" y="1801690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/>
            </a:p>
          </p:txBody>
        </p:sp>
        <p:sp>
          <p:nvSpPr>
            <p:cNvPr id="18" name="六边形 9"/>
            <p:cNvSpPr/>
            <p:nvPr/>
          </p:nvSpPr>
          <p:spPr>
            <a:xfrm rot="5400000">
              <a:off x="3076538" y="1832826"/>
              <a:ext cx="3300420" cy="3192097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 Std" panose="02060603030405020103" pitchFamily="18" charset="0"/>
              </a:endParaRPr>
            </a:p>
          </p:txBody>
        </p:sp>
      </p:grpSp>
      <p:sp>
        <p:nvSpPr>
          <p:cNvPr id="21" name="六边形 9"/>
          <p:cNvSpPr/>
          <p:nvPr/>
        </p:nvSpPr>
        <p:spPr>
          <a:xfrm rot="5400000">
            <a:off x="10435676" y="6351311"/>
            <a:ext cx="2419650" cy="2085776"/>
          </a:xfrm>
          <a:prstGeom prst="hexagon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Rockwell Std" panose="02060603030405020103" pitchFamily="18" charset="0"/>
            </a:endParaRPr>
          </a:p>
        </p:txBody>
      </p:sp>
      <p:sp>
        <p:nvSpPr>
          <p:cNvPr id="22" name="六边形 9"/>
          <p:cNvSpPr/>
          <p:nvPr/>
        </p:nvSpPr>
        <p:spPr>
          <a:xfrm rot="5400000">
            <a:off x="-839440" y="6379970"/>
            <a:ext cx="2419650" cy="2085776"/>
          </a:xfrm>
          <a:prstGeom prst="hexagon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Rockwell Std" panose="02060603030405020103" pitchFamily="18" charset="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485" b="44788" l="27212" r="511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41" t="27023" r="50678" b="54903"/>
          <a:stretch/>
        </p:blipFill>
        <p:spPr>
          <a:xfrm>
            <a:off x="8180973" y="2355684"/>
            <a:ext cx="2489540" cy="20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2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25;p23"/>
          <p:cNvSpPr/>
          <p:nvPr/>
        </p:nvSpPr>
        <p:spPr>
          <a:xfrm>
            <a:off x="4002645" y="-1016858"/>
            <a:ext cx="4409440" cy="1923068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0844C32-9397-4530-BA4B-E2C344C198D3}"/>
              </a:ext>
            </a:extLst>
          </p:cNvPr>
          <p:cNvSpPr txBox="1"/>
          <p:nvPr/>
        </p:nvSpPr>
        <p:spPr>
          <a:xfrm>
            <a:off x="4565620" y="476588"/>
            <a:ext cx="436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</a:t>
            </a:r>
            <a:r>
              <a:rPr lang="en-US" altLang="zh-TW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TW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類</a:t>
            </a:r>
            <a:r>
              <a:rPr lang="en-US" altLang="zh-TW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CN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資</a:t>
            </a:r>
            <a:r>
              <a:rPr lang="en-US" altLang="zh-CN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CN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料</a:t>
            </a:r>
            <a:r>
              <a:rPr lang="en-US" altLang="zh-CN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endParaRPr lang="zh-TW" altLang="en-US" sz="3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ABAFBB6-FD4D-40B8-819A-6789B30C3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610013"/>
              </p:ext>
            </p:extLst>
          </p:nvPr>
        </p:nvGraphicFramePr>
        <p:xfrm>
          <a:off x="1330960" y="1180816"/>
          <a:ext cx="9736182" cy="494566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371599">
                  <a:extLst>
                    <a:ext uri="{9D8B030D-6E8A-4147-A177-3AD203B41FA5}">
                      <a16:colId xmlns:a16="http://schemas.microsoft.com/office/drawing/2014/main" val="3062152805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2783693188"/>
                    </a:ext>
                  </a:extLst>
                </a:gridCol>
                <a:gridCol w="1698172">
                  <a:extLst>
                    <a:ext uri="{9D8B030D-6E8A-4147-A177-3AD203B41FA5}">
                      <a16:colId xmlns:a16="http://schemas.microsoft.com/office/drawing/2014/main" val="3618100370"/>
                    </a:ext>
                  </a:extLst>
                </a:gridCol>
                <a:gridCol w="1622697">
                  <a:extLst>
                    <a:ext uri="{9D8B030D-6E8A-4147-A177-3AD203B41FA5}">
                      <a16:colId xmlns:a16="http://schemas.microsoft.com/office/drawing/2014/main" val="604334266"/>
                    </a:ext>
                  </a:extLst>
                </a:gridCol>
                <a:gridCol w="1622697">
                  <a:extLst>
                    <a:ext uri="{9D8B030D-6E8A-4147-A177-3AD203B41FA5}">
                      <a16:colId xmlns:a16="http://schemas.microsoft.com/office/drawing/2014/main" val="3113102056"/>
                    </a:ext>
                  </a:extLst>
                </a:gridCol>
                <a:gridCol w="1622697">
                  <a:extLst>
                    <a:ext uri="{9D8B030D-6E8A-4147-A177-3AD203B41FA5}">
                      <a16:colId xmlns:a16="http://schemas.microsoft.com/office/drawing/2014/main" val="182059273"/>
                    </a:ext>
                  </a:extLst>
                </a:gridCol>
              </a:tblGrid>
              <a:tr h="61820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年紀</a:t>
                      </a:r>
                      <a:endParaRPr lang="zh-TW" alt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教育程度</a:t>
                      </a:r>
                      <a:endParaRPr lang="zh-TW" alt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公司單位</a:t>
                      </a:r>
                      <a:endParaRPr lang="zh-TW" alt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每週工作時數</a:t>
                      </a:r>
                      <a:endParaRPr lang="zh-TW" alt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性別</a:t>
                      </a:r>
                      <a:endParaRPr lang="zh-TW" alt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收入</a:t>
                      </a:r>
                      <a:endParaRPr lang="zh-TW" alt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7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736857"/>
                  </a:ext>
                </a:extLst>
              </a:tr>
              <a:tr h="61820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老人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高中畢業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私人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短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女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&lt;=50K</a:t>
                      </a:r>
                      <a:endParaRPr 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801891"/>
                  </a:ext>
                </a:extLst>
              </a:tr>
              <a:tr h="61820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大人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大學中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私人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女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&lt;=50K</a:t>
                      </a:r>
                      <a:endParaRPr 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323632"/>
                  </a:ext>
                </a:extLst>
              </a:tr>
              <a:tr h="61820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老人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未完成學業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私人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女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&lt;=50K</a:t>
                      </a:r>
                      <a:endParaRPr 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750219"/>
                  </a:ext>
                </a:extLst>
              </a:tr>
              <a:tr h="61820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大人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高中畢業</a:t>
                      </a:r>
                      <a:endParaRPr lang="zh-TW" altLang="en-US" sz="1800" b="1" i="0" u="none" strike="noStrike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私人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超時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女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&lt;=50K</a:t>
                      </a:r>
                      <a:endParaRPr 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742520"/>
                  </a:ext>
                </a:extLst>
              </a:tr>
              <a:tr h="61820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大人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未完成學業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私人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男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&lt;=50K</a:t>
                      </a:r>
                      <a:endParaRPr 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553659"/>
                  </a:ext>
                </a:extLst>
              </a:tr>
              <a:tr h="61820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老人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高中畢業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聯邦政府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正常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女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&lt;=50K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820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老人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博士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州政府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短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女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&gt;50K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圓角矩形 3"/>
          <p:cNvSpPr/>
          <p:nvPr/>
        </p:nvSpPr>
        <p:spPr>
          <a:xfrm>
            <a:off x="1330960" y="1798320"/>
            <a:ext cx="9733280" cy="4328160"/>
          </a:xfrm>
          <a:prstGeom prst="roundRect">
            <a:avLst>
              <a:gd name="adj" fmla="val 835"/>
            </a:avLst>
          </a:prstGeom>
          <a:noFill/>
          <a:ln w="76200">
            <a:solidFill>
              <a:srgbClr val="FFC000">
                <a:alpha val="6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Google Shape;306;p32"/>
          <p:cNvSpPr/>
          <p:nvPr/>
        </p:nvSpPr>
        <p:spPr>
          <a:xfrm>
            <a:off x="-164849" y="3302109"/>
            <a:ext cx="1142545" cy="974134"/>
          </a:xfrm>
          <a:prstGeom prst="ellipse">
            <a:avLst/>
          </a:prstGeom>
          <a:solidFill>
            <a:srgbClr val="BFD369"/>
          </a:solidFill>
          <a:ln>
            <a:solidFill>
              <a:srgbClr val="BFD36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642077" y="4835427"/>
            <a:ext cx="42027" cy="2649008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406424" y="4469869"/>
            <a:ext cx="10274" cy="1690062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306;p32"/>
          <p:cNvSpPr/>
          <p:nvPr/>
        </p:nvSpPr>
        <p:spPr>
          <a:xfrm>
            <a:off x="11417504" y="2300011"/>
            <a:ext cx="673710" cy="604857"/>
          </a:xfrm>
          <a:prstGeom prst="ellipse">
            <a:avLst/>
          </a:prstGeom>
          <a:solidFill>
            <a:srgbClr val="BFD369"/>
          </a:solidFill>
          <a:ln>
            <a:solidFill>
              <a:srgbClr val="BFD36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13" name="直線接點 12"/>
          <p:cNvCxnSpPr/>
          <p:nvPr/>
        </p:nvCxnSpPr>
        <p:spPr>
          <a:xfrm flipH="1">
            <a:off x="11754359" y="-155184"/>
            <a:ext cx="9977" cy="2757623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486967" y="-373877"/>
            <a:ext cx="10298" cy="1699105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7012606" y="6347197"/>
            <a:ext cx="5362275" cy="38363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7877306" y="6606277"/>
            <a:ext cx="5260678" cy="18043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109" y="55034"/>
            <a:ext cx="1163310" cy="116331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8155440" y="345918"/>
            <a:ext cx="622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J48</a:t>
            </a: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83" y="62527"/>
            <a:ext cx="1163310" cy="11633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196" y="73474"/>
            <a:ext cx="1163310" cy="116331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03" y="62527"/>
            <a:ext cx="1163310" cy="116331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4680AAED-2228-445E-80B5-552D9D9AE9D8}"/>
              </a:ext>
            </a:extLst>
          </p:cNvPr>
          <p:cNvSpPr txBox="1"/>
          <p:nvPr/>
        </p:nvSpPr>
        <p:spPr>
          <a:xfrm>
            <a:off x="1870021" y="305756"/>
            <a:ext cx="2770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決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策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樹</a:t>
            </a:r>
          </a:p>
        </p:txBody>
      </p:sp>
      <p:sp>
        <p:nvSpPr>
          <p:cNvPr id="5" name="矩形 4"/>
          <p:cNvSpPr/>
          <p:nvPr/>
        </p:nvSpPr>
        <p:spPr>
          <a:xfrm>
            <a:off x="9448800" y="1218345"/>
            <a:ext cx="1641826" cy="490813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0787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F046B1A-0065-4527-BEE1-B1336E2AD5B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04" y="1047814"/>
            <a:ext cx="8465489" cy="548272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302B85C-EFB4-447F-9B76-93083F57F299}"/>
              </a:ext>
            </a:extLst>
          </p:cNvPr>
          <p:cNvSpPr/>
          <p:nvPr/>
        </p:nvSpPr>
        <p:spPr>
          <a:xfrm>
            <a:off x="1900936" y="2581069"/>
            <a:ext cx="2259242" cy="2237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5B90F8-4572-4E6B-9BC0-A342D4EC25EC}"/>
              </a:ext>
            </a:extLst>
          </p:cNvPr>
          <p:cNvSpPr/>
          <p:nvPr/>
        </p:nvSpPr>
        <p:spPr>
          <a:xfrm>
            <a:off x="1803659" y="3328082"/>
            <a:ext cx="858460" cy="2744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sp>
        <p:nvSpPr>
          <p:cNvPr id="5" name="流程圖: 接點 4"/>
          <p:cNvSpPr/>
          <p:nvPr/>
        </p:nvSpPr>
        <p:spPr>
          <a:xfrm>
            <a:off x="2132778" y="3602512"/>
            <a:ext cx="590577" cy="427064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4456893" y="2420219"/>
            <a:ext cx="54528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使用訓練集：   使用原本的訓練集資料來評估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使用測試集：   用測試集來評估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或預測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使用交互驗證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10Folds</a:t>
            </a:r>
            <a:endPara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使用比例切割：將比例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66%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作為訓練集，其他為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			 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測試集來評估模型</a:t>
            </a: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18" y="3877567"/>
            <a:ext cx="4377646" cy="2072542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  <p:pic>
        <p:nvPicPr>
          <p:cNvPr id="9" name="圖片 8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" r="46514" b="4499"/>
          <a:stretch/>
        </p:blipFill>
        <p:spPr bwMode="auto">
          <a:xfrm>
            <a:off x="4276909" y="1874707"/>
            <a:ext cx="5830327" cy="4005720"/>
          </a:xfrm>
          <a:prstGeom prst="rect">
            <a:avLst/>
          </a:prstGeom>
          <a:ln w="19050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302B85C-EFB4-447F-9B76-93083F57F299}"/>
              </a:ext>
            </a:extLst>
          </p:cNvPr>
          <p:cNvSpPr/>
          <p:nvPr/>
        </p:nvSpPr>
        <p:spPr>
          <a:xfrm>
            <a:off x="1900936" y="1645892"/>
            <a:ext cx="603421" cy="26830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4499503" y="3006510"/>
            <a:ext cx="270540" cy="2495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/>
          <p:nvPr/>
        </p:nvPicPr>
        <p:blipFill rotWithShape="1">
          <a:blip r:embed="rId6"/>
          <a:srcRect l="2622" t="11289" r="74505" b="24683"/>
          <a:stretch/>
        </p:blipFill>
        <p:spPr bwMode="auto">
          <a:xfrm>
            <a:off x="1803659" y="1960202"/>
            <a:ext cx="3424785" cy="4338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302B85C-EFB4-447F-9B76-93083F57F299}"/>
              </a:ext>
            </a:extLst>
          </p:cNvPr>
          <p:cNvSpPr/>
          <p:nvPr/>
        </p:nvSpPr>
        <p:spPr>
          <a:xfrm>
            <a:off x="2401122" y="3688399"/>
            <a:ext cx="811010" cy="24418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sp>
        <p:nvSpPr>
          <p:cNvPr id="12" name="Google Shape;425;p23"/>
          <p:cNvSpPr/>
          <p:nvPr/>
        </p:nvSpPr>
        <p:spPr>
          <a:xfrm>
            <a:off x="4002645" y="-1016858"/>
            <a:ext cx="4409440" cy="1923068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0844C32-9397-4530-BA4B-E2C344C198D3}"/>
              </a:ext>
            </a:extLst>
          </p:cNvPr>
          <p:cNvSpPr txBox="1"/>
          <p:nvPr/>
        </p:nvSpPr>
        <p:spPr>
          <a:xfrm>
            <a:off x="4565620" y="476588"/>
            <a:ext cx="436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操</a:t>
            </a:r>
            <a:r>
              <a:rPr lang="en-US" altLang="zh-TW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TW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作 </a:t>
            </a:r>
            <a:r>
              <a:rPr lang="en-US" altLang="zh-TW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TW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流</a:t>
            </a:r>
            <a:r>
              <a:rPr lang="en-US" altLang="zh-CN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TW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程</a:t>
            </a:r>
            <a:r>
              <a:rPr lang="en-US" altLang="zh-CN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endParaRPr lang="zh-TW" altLang="en-US" sz="3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Google Shape;306;p32"/>
          <p:cNvSpPr/>
          <p:nvPr/>
        </p:nvSpPr>
        <p:spPr>
          <a:xfrm>
            <a:off x="-164849" y="3302109"/>
            <a:ext cx="1142545" cy="974134"/>
          </a:xfrm>
          <a:prstGeom prst="ellipse">
            <a:avLst/>
          </a:prstGeom>
          <a:solidFill>
            <a:srgbClr val="BFD369"/>
          </a:solidFill>
          <a:ln>
            <a:solidFill>
              <a:srgbClr val="BFD36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642077" y="4835427"/>
            <a:ext cx="42027" cy="2649008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406424" y="4469869"/>
            <a:ext cx="10274" cy="1690062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06;p32"/>
          <p:cNvSpPr/>
          <p:nvPr/>
        </p:nvSpPr>
        <p:spPr>
          <a:xfrm>
            <a:off x="11385171" y="3018532"/>
            <a:ext cx="673710" cy="604857"/>
          </a:xfrm>
          <a:prstGeom prst="ellipse">
            <a:avLst/>
          </a:prstGeom>
          <a:solidFill>
            <a:srgbClr val="BFD369"/>
          </a:solidFill>
          <a:ln>
            <a:solidFill>
              <a:srgbClr val="BFD36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18" name="直線接點 17"/>
          <p:cNvCxnSpPr/>
          <p:nvPr/>
        </p:nvCxnSpPr>
        <p:spPr>
          <a:xfrm flipH="1">
            <a:off x="11694813" y="510488"/>
            <a:ext cx="9977" cy="2757623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1154025" y="-112203"/>
            <a:ext cx="10298" cy="1699105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109" y="55034"/>
            <a:ext cx="1163310" cy="1021614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8164430" y="249271"/>
            <a:ext cx="622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J48</a:t>
            </a: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83" y="62527"/>
            <a:ext cx="1163310" cy="1014121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196" y="73474"/>
            <a:ext cx="1163310" cy="1003174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03" y="62527"/>
            <a:ext cx="1163310" cy="1060128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4680AAED-2228-445E-80B5-552D9D9AE9D8}"/>
              </a:ext>
            </a:extLst>
          </p:cNvPr>
          <p:cNvSpPr txBox="1"/>
          <p:nvPr/>
        </p:nvSpPr>
        <p:spPr>
          <a:xfrm>
            <a:off x="1826941" y="204031"/>
            <a:ext cx="2770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決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策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樹</a:t>
            </a:r>
          </a:p>
        </p:txBody>
      </p:sp>
      <p:sp>
        <p:nvSpPr>
          <p:cNvPr id="8" name="流程圖: 接點 7"/>
          <p:cNvSpPr/>
          <p:nvPr/>
        </p:nvSpPr>
        <p:spPr>
          <a:xfrm>
            <a:off x="2504357" y="1142387"/>
            <a:ext cx="513163" cy="422619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583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27" grpId="0"/>
      <p:bldP spid="10" grpId="0" animBg="1"/>
      <p:bldP spid="29" grpId="0" animBg="1"/>
      <p:bldP spid="29" grpId="1" animBg="1"/>
      <p:bldP spid="7" grpId="0" animBg="1"/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425;p23"/>
          <p:cNvSpPr/>
          <p:nvPr/>
        </p:nvSpPr>
        <p:spPr>
          <a:xfrm>
            <a:off x="11153269" y="-323586"/>
            <a:ext cx="3162247" cy="3145510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84" name="Google Shape;425;p23"/>
          <p:cNvSpPr/>
          <p:nvPr/>
        </p:nvSpPr>
        <p:spPr>
          <a:xfrm>
            <a:off x="-1594804" y="1705518"/>
            <a:ext cx="3162247" cy="3145510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420734" y="6427058"/>
            <a:ext cx="690543" cy="45330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Google Shape;305;p32"/>
          <p:cNvSpPr/>
          <p:nvPr/>
        </p:nvSpPr>
        <p:spPr>
          <a:xfrm>
            <a:off x="5648025" y="4840721"/>
            <a:ext cx="874010" cy="851568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680AAED-2228-445E-80B5-552D9D9AE9D8}"/>
              </a:ext>
            </a:extLst>
          </p:cNvPr>
          <p:cNvSpPr txBox="1"/>
          <p:nvPr/>
        </p:nvSpPr>
        <p:spPr>
          <a:xfrm>
            <a:off x="166247" y="1537855"/>
            <a:ext cx="7542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類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結</a:t>
            </a:r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果</a:t>
            </a:r>
          </a:p>
        </p:txBody>
      </p:sp>
      <p:sp>
        <p:nvSpPr>
          <p:cNvPr id="7" name="橢圓 6"/>
          <p:cNvSpPr/>
          <p:nvPr/>
        </p:nvSpPr>
        <p:spPr>
          <a:xfrm>
            <a:off x="2133334" y="3918987"/>
            <a:ext cx="2834640" cy="2699545"/>
          </a:xfrm>
          <a:prstGeom prst="ellipse">
            <a:avLst/>
          </a:prstGeom>
          <a:noFill/>
          <a:ln w="76200">
            <a:solidFill>
              <a:srgbClr val="BFD3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306651" y="5024044"/>
            <a:ext cx="2792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bg2">
                    <a:lumMod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Arial Unicode MS" panose="020B0604020202020204" pitchFamily="34" charset="-120"/>
              </a:rPr>
              <a:t>Number of Leaves</a:t>
            </a:r>
          </a:p>
        </p:txBody>
      </p:sp>
      <p:sp>
        <p:nvSpPr>
          <p:cNvPr id="9" name="矩形 8"/>
          <p:cNvSpPr/>
          <p:nvPr/>
        </p:nvSpPr>
        <p:spPr>
          <a:xfrm>
            <a:off x="5782101" y="4999649"/>
            <a:ext cx="5854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z="2800" kern="1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52</a:t>
            </a:r>
            <a:endParaRPr lang="zh-TW" altLang="zh-TW" sz="2800" kern="1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3059391" y="5489729"/>
            <a:ext cx="2972747" cy="13550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/>
        </p:nvSpPr>
        <p:spPr>
          <a:xfrm>
            <a:off x="7374232" y="3727513"/>
            <a:ext cx="2795928" cy="2699545"/>
          </a:xfrm>
          <a:prstGeom prst="ellipse">
            <a:avLst/>
          </a:prstGeom>
          <a:noFill/>
          <a:ln w="76200">
            <a:solidFill>
              <a:srgbClr val="BFD3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3075165" y="560601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b="1" kern="100" dirty="0">
                <a:solidFill>
                  <a:schemeClr val="bg2">
                    <a:lumMod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葉</a:t>
            </a:r>
            <a:r>
              <a:rPr lang="zh-CN" altLang="zh-TW" b="1" kern="100" dirty="0">
                <a:solidFill>
                  <a:schemeClr val="bg2">
                    <a:lumMod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節點的數量</a:t>
            </a:r>
            <a:endParaRPr lang="zh-TW" altLang="zh-TW" b="1" kern="100" dirty="0">
              <a:solidFill>
                <a:schemeClr val="bg2">
                  <a:lumMod val="2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46128" y="4795400"/>
            <a:ext cx="264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bg2">
                    <a:lumMod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Arial Unicode MS" panose="020B0604020202020204" pitchFamily="34" charset="-120"/>
              </a:rPr>
              <a:t>Size of the tree</a:t>
            </a:r>
          </a:p>
        </p:txBody>
      </p:sp>
      <p:cxnSp>
        <p:nvCxnSpPr>
          <p:cNvPr id="21" name="直線接點 20"/>
          <p:cNvCxnSpPr/>
          <p:nvPr/>
        </p:nvCxnSpPr>
        <p:spPr>
          <a:xfrm flipH="1">
            <a:off x="8446109" y="5246190"/>
            <a:ext cx="2972747" cy="13550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305;p32"/>
          <p:cNvSpPr/>
          <p:nvPr/>
        </p:nvSpPr>
        <p:spPr>
          <a:xfrm>
            <a:off x="11093522" y="4756815"/>
            <a:ext cx="769024" cy="826786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566470" y="5308748"/>
            <a:ext cx="1339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b="1" kern="100" dirty="0">
                <a:solidFill>
                  <a:schemeClr val="bg2">
                    <a:lumMod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樹節點數量</a:t>
            </a:r>
          </a:p>
        </p:txBody>
      </p:sp>
      <p:sp>
        <p:nvSpPr>
          <p:cNvPr id="24" name="矩形 23"/>
          <p:cNvSpPr/>
          <p:nvPr/>
        </p:nvSpPr>
        <p:spPr>
          <a:xfrm>
            <a:off x="11185325" y="4886672"/>
            <a:ext cx="5854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z="2800" kern="1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67</a:t>
            </a:r>
            <a:endParaRPr lang="zh-TW" altLang="zh-TW" sz="2800" kern="1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cxnSp>
        <p:nvCxnSpPr>
          <p:cNvPr id="28" name="弧形接點 27"/>
          <p:cNvCxnSpPr/>
          <p:nvPr/>
        </p:nvCxnSpPr>
        <p:spPr>
          <a:xfrm rot="16200000" flipV="1">
            <a:off x="7641029" y="5545750"/>
            <a:ext cx="905375" cy="654038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弧形接點 31"/>
          <p:cNvCxnSpPr/>
          <p:nvPr/>
        </p:nvCxnSpPr>
        <p:spPr>
          <a:xfrm rot="16200000" flipV="1">
            <a:off x="7393729" y="5014561"/>
            <a:ext cx="1047746" cy="81104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弧形接點 34"/>
          <p:cNvCxnSpPr/>
          <p:nvPr/>
        </p:nvCxnSpPr>
        <p:spPr>
          <a:xfrm rot="5400000">
            <a:off x="7226096" y="4376647"/>
            <a:ext cx="972288" cy="369864"/>
          </a:xfrm>
          <a:prstGeom prst="curvedConnector3">
            <a:avLst>
              <a:gd name="adj1" fmla="val 65674"/>
            </a:avLst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弧形接點 42"/>
          <p:cNvCxnSpPr/>
          <p:nvPr/>
        </p:nvCxnSpPr>
        <p:spPr>
          <a:xfrm rot="10800000" flipV="1">
            <a:off x="7747213" y="4130016"/>
            <a:ext cx="566259" cy="4280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弧形接點 46"/>
          <p:cNvCxnSpPr/>
          <p:nvPr/>
        </p:nvCxnSpPr>
        <p:spPr>
          <a:xfrm rot="10800000" flipV="1">
            <a:off x="8003442" y="3907399"/>
            <a:ext cx="566259" cy="428000"/>
          </a:xfrm>
          <a:prstGeom prst="curvedConnector3">
            <a:avLst>
              <a:gd name="adj1" fmla="val 15910"/>
            </a:avLst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圖片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10"/>
          <a:stretch/>
        </p:blipFill>
        <p:spPr>
          <a:xfrm rot="1269964">
            <a:off x="8191240" y="3924511"/>
            <a:ext cx="535343" cy="423936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10"/>
          <a:stretch/>
        </p:blipFill>
        <p:spPr>
          <a:xfrm rot="1269964">
            <a:off x="8323942" y="5738125"/>
            <a:ext cx="535343" cy="423936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10"/>
          <a:stretch/>
        </p:blipFill>
        <p:spPr>
          <a:xfrm rot="21057078" flipH="1">
            <a:off x="7142645" y="4713546"/>
            <a:ext cx="467239" cy="370005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10"/>
          <a:stretch/>
        </p:blipFill>
        <p:spPr>
          <a:xfrm rot="21057078" flipH="1">
            <a:off x="7571986" y="3890431"/>
            <a:ext cx="467239" cy="370005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10"/>
          <a:stretch/>
        </p:blipFill>
        <p:spPr>
          <a:xfrm rot="19216525" flipH="1">
            <a:off x="7569430" y="5517526"/>
            <a:ext cx="375098" cy="297039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10"/>
          <a:stretch/>
        </p:blipFill>
        <p:spPr>
          <a:xfrm rot="19216525" flipH="1">
            <a:off x="7864918" y="5344708"/>
            <a:ext cx="375098" cy="297039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4863">
            <a:off x="1969916" y="3561948"/>
            <a:ext cx="1285938" cy="1285938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10"/>
          <a:stretch/>
        </p:blipFill>
        <p:spPr>
          <a:xfrm rot="19216525" flipH="1">
            <a:off x="7945213" y="5761440"/>
            <a:ext cx="375098" cy="297039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83534">
            <a:off x="2156161" y="5812646"/>
            <a:ext cx="1027954" cy="1027954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21045">
            <a:off x="3758074" y="5774401"/>
            <a:ext cx="1027954" cy="1027954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35489" flipV="1">
            <a:off x="4010341" y="3759270"/>
            <a:ext cx="995843" cy="995843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6350">
            <a:off x="6237945" y="4533191"/>
            <a:ext cx="534836" cy="534836"/>
          </a:xfrm>
          <a:prstGeom prst="rect">
            <a:avLst/>
          </a:prstGeom>
        </p:spPr>
      </p:pic>
      <p:grpSp>
        <p:nvGrpSpPr>
          <p:cNvPr id="78" name="Google Shape;419;p23"/>
          <p:cNvGrpSpPr/>
          <p:nvPr/>
        </p:nvGrpSpPr>
        <p:grpSpPr>
          <a:xfrm>
            <a:off x="2749717" y="319506"/>
            <a:ext cx="7911218" cy="632204"/>
            <a:chOff x="660081" y="1264337"/>
            <a:chExt cx="6963301" cy="49315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80" name="Google Shape;421;p23"/>
            <p:cNvSpPr txBox="1"/>
            <p:nvPr/>
          </p:nvSpPr>
          <p:spPr>
            <a:xfrm>
              <a:off x="660081" y="1264337"/>
              <a:ext cx="1511779" cy="493153"/>
            </a:xfrm>
            <a:prstGeom prst="rect">
              <a:avLst/>
            </a:prstGeom>
            <a:solidFill>
              <a:srgbClr val="FFEA7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zh-TW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Fira Sans Extra Condensed Medium"/>
                  <a:sym typeface="Fira Sans Extra Condensed Medium"/>
                </a:rPr>
                <a:t>學習方案及選項</a:t>
              </a:r>
              <a:endParaRPr lang="en-US" altLang="zh-TW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2" name="Google Shape;423;p23"/>
            <p:cNvSpPr txBox="1"/>
            <p:nvPr/>
          </p:nvSpPr>
          <p:spPr>
            <a:xfrm>
              <a:off x="2439682" y="1348916"/>
              <a:ext cx="51837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US" altLang="zh-TW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weka.classifiers.trees.J48 -C 0.25 -M 2</a:t>
              </a:r>
            </a:p>
          </p:txBody>
        </p:sp>
      </p:grpSp>
      <p:sp>
        <p:nvSpPr>
          <p:cNvPr id="111" name="Google Shape;421;p23"/>
          <p:cNvSpPr txBox="1"/>
          <p:nvPr/>
        </p:nvSpPr>
        <p:spPr>
          <a:xfrm>
            <a:off x="2806090" y="1198147"/>
            <a:ext cx="1717579" cy="551736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關係名</a:t>
            </a:r>
            <a:endParaRPr lang="en-US" altLang="zh-TW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12" name="Google Shape;421;p23"/>
          <p:cNvSpPr txBox="1"/>
          <p:nvPr/>
        </p:nvSpPr>
        <p:spPr>
          <a:xfrm>
            <a:off x="8201040" y="1053469"/>
            <a:ext cx="1717579" cy="632053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實例</a:t>
            </a:r>
            <a:endParaRPr lang="en-US" altLang="zh-TW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14" name="Google Shape;421;p23"/>
          <p:cNvSpPr txBox="1"/>
          <p:nvPr/>
        </p:nvSpPr>
        <p:spPr>
          <a:xfrm>
            <a:off x="2821914" y="1978921"/>
            <a:ext cx="1717579" cy="551736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屬性</a:t>
            </a:r>
            <a:endParaRPr lang="en-US" altLang="zh-TW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15" name="Google Shape;421;p23"/>
          <p:cNvSpPr txBox="1"/>
          <p:nvPr/>
        </p:nvSpPr>
        <p:spPr>
          <a:xfrm>
            <a:off x="2842327" y="2814450"/>
            <a:ext cx="1717579" cy="551736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測試模型</a:t>
            </a:r>
            <a:endParaRPr lang="en-US" altLang="zh-TW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1771417" y="366385"/>
            <a:ext cx="1070468" cy="4697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Scheme</a:t>
            </a:r>
          </a:p>
        </p:txBody>
      </p:sp>
      <p:sp>
        <p:nvSpPr>
          <p:cNvPr id="117" name="矩形 116"/>
          <p:cNvSpPr/>
          <p:nvPr/>
        </p:nvSpPr>
        <p:spPr>
          <a:xfrm>
            <a:off x="1771859" y="2038993"/>
            <a:ext cx="1213632" cy="415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Attributes</a:t>
            </a:r>
          </a:p>
        </p:txBody>
      </p:sp>
      <p:sp>
        <p:nvSpPr>
          <p:cNvPr id="119" name="Google Shape;423;p23"/>
          <p:cNvSpPr txBox="1"/>
          <p:nvPr/>
        </p:nvSpPr>
        <p:spPr>
          <a:xfrm>
            <a:off x="10114938" y="1167515"/>
            <a:ext cx="978584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30163</a:t>
            </a:r>
            <a:r>
              <a:rPr lang="zh-TW" altLang="en-US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筆</a:t>
            </a:r>
            <a:endParaRPr lang="en-US" altLang="zh-TW" sz="16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Roboto"/>
              <a:sym typeface="Roboto"/>
            </a:endParaRPr>
          </a:p>
        </p:txBody>
      </p:sp>
      <p:sp>
        <p:nvSpPr>
          <p:cNvPr id="120" name="Google Shape;423;p23"/>
          <p:cNvSpPr txBox="1"/>
          <p:nvPr/>
        </p:nvSpPr>
        <p:spPr>
          <a:xfrm>
            <a:off x="4819420" y="1238153"/>
            <a:ext cx="978584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TW" altLang="en-US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分類</a:t>
            </a:r>
            <a:endParaRPr lang="en-US" altLang="zh-TW" sz="16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Roboto"/>
              <a:sym typeface="Roboto"/>
            </a:endParaRPr>
          </a:p>
        </p:txBody>
      </p:sp>
      <p:sp>
        <p:nvSpPr>
          <p:cNvPr id="121" name="Google Shape;423;p23"/>
          <p:cNvSpPr txBox="1"/>
          <p:nvPr/>
        </p:nvSpPr>
        <p:spPr>
          <a:xfrm>
            <a:off x="4781290" y="2851063"/>
            <a:ext cx="2949883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10-fold cross-validation</a:t>
            </a:r>
          </a:p>
        </p:txBody>
      </p:sp>
      <p:sp>
        <p:nvSpPr>
          <p:cNvPr id="122" name="Google Shape;423;p23"/>
          <p:cNvSpPr txBox="1"/>
          <p:nvPr/>
        </p:nvSpPr>
        <p:spPr>
          <a:xfrm>
            <a:off x="4765121" y="1998104"/>
            <a:ext cx="5520104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TW" altLang="en-US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性別、年紀、教育程度、公司單位、每周工作時數、收入</a:t>
            </a:r>
          </a:p>
        </p:txBody>
      </p:sp>
      <p:sp>
        <p:nvSpPr>
          <p:cNvPr id="97" name="矩形 96"/>
          <p:cNvSpPr/>
          <p:nvPr/>
        </p:nvSpPr>
        <p:spPr>
          <a:xfrm>
            <a:off x="1771859" y="2855571"/>
            <a:ext cx="1213632" cy="3888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Test mode</a:t>
            </a:r>
          </a:p>
        </p:txBody>
      </p:sp>
      <p:sp>
        <p:nvSpPr>
          <p:cNvPr id="124" name="矩形 123"/>
          <p:cNvSpPr/>
          <p:nvPr/>
        </p:nvSpPr>
        <p:spPr>
          <a:xfrm>
            <a:off x="1771859" y="1251182"/>
            <a:ext cx="1213632" cy="415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Relation</a:t>
            </a:r>
          </a:p>
        </p:txBody>
      </p:sp>
      <p:sp>
        <p:nvSpPr>
          <p:cNvPr id="126" name="矩形 125"/>
          <p:cNvSpPr/>
          <p:nvPr/>
        </p:nvSpPr>
        <p:spPr>
          <a:xfrm>
            <a:off x="7278065" y="1117975"/>
            <a:ext cx="1070468" cy="4697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Instances</a:t>
            </a:r>
          </a:p>
        </p:txBody>
      </p:sp>
      <p:cxnSp>
        <p:nvCxnSpPr>
          <p:cNvPr id="139" name="弧形接點 138"/>
          <p:cNvCxnSpPr/>
          <p:nvPr/>
        </p:nvCxnSpPr>
        <p:spPr>
          <a:xfrm rot="15518837" flipV="1">
            <a:off x="9672499" y="4385799"/>
            <a:ext cx="1159577" cy="676187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弧形接點 139"/>
          <p:cNvCxnSpPr/>
          <p:nvPr/>
        </p:nvCxnSpPr>
        <p:spPr>
          <a:xfrm rot="15518837" flipV="1">
            <a:off x="9563374" y="3992786"/>
            <a:ext cx="1047746" cy="81104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弧形接點 140"/>
          <p:cNvCxnSpPr/>
          <p:nvPr/>
        </p:nvCxnSpPr>
        <p:spPr>
          <a:xfrm rot="5400000">
            <a:off x="9620317" y="4085798"/>
            <a:ext cx="622119" cy="1746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圖片 14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10"/>
          <a:stretch/>
        </p:blipFill>
        <p:spPr>
          <a:xfrm rot="588801">
            <a:off x="10416692" y="4540205"/>
            <a:ext cx="608072" cy="481530"/>
          </a:xfrm>
          <a:prstGeom prst="rect">
            <a:avLst/>
          </a:prstGeom>
        </p:spPr>
      </p:pic>
      <p:pic>
        <p:nvPicPr>
          <p:cNvPr id="146" name="圖片 14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10"/>
          <a:stretch/>
        </p:blipFill>
        <p:spPr>
          <a:xfrm rot="20375915" flipH="1">
            <a:off x="9399827" y="3911320"/>
            <a:ext cx="530716" cy="420272"/>
          </a:xfrm>
          <a:prstGeom prst="rect">
            <a:avLst/>
          </a:prstGeom>
        </p:spPr>
      </p:pic>
      <p:pic>
        <p:nvPicPr>
          <p:cNvPr id="147" name="圖片 14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10"/>
          <a:stretch/>
        </p:blipFill>
        <p:spPr>
          <a:xfrm rot="20375915" flipH="1">
            <a:off x="9600855" y="3525106"/>
            <a:ext cx="530716" cy="420272"/>
          </a:xfrm>
          <a:prstGeom prst="rect">
            <a:avLst/>
          </a:prstGeom>
        </p:spPr>
      </p:pic>
      <p:pic>
        <p:nvPicPr>
          <p:cNvPr id="149" name="圖片 14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10"/>
          <a:stretch/>
        </p:blipFill>
        <p:spPr>
          <a:xfrm rot="18535362" flipH="1">
            <a:off x="10082220" y="4251705"/>
            <a:ext cx="426057" cy="337393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10"/>
          <a:stretch/>
        </p:blipFill>
        <p:spPr>
          <a:xfrm rot="18535362" flipH="1">
            <a:off x="9625353" y="4331126"/>
            <a:ext cx="426057" cy="337393"/>
          </a:xfrm>
          <a:prstGeom prst="rect">
            <a:avLst/>
          </a:prstGeom>
        </p:spPr>
      </p:pic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4680AAED-2228-445E-80B5-552D9D9AE9D8}"/>
              </a:ext>
            </a:extLst>
          </p:cNvPr>
          <p:cNvSpPr txBox="1"/>
          <p:nvPr/>
        </p:nvSpPr>
        <p:spPr>
          <a:xfrm>
            <a:off x="11459737" y="30667"/>
            <a:ext cx="7506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決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just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</a:p>
          <a:p>
            <a:pPr algn="just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策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just"/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</a:p>
          <a:p>
            <a:pPr algn="just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樹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2" name="圖片 17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269" y="2020140"/>
            <a:ext cx="1163310" cy="1163310"/>
          </a:xfrm>
          <a:prstGeom prst="rect">
            <a:avLst/>
          </a:prstGeom>
        </p:spPr>
      </p:pic>
      <p:sp>
        <p:nvSpPr>
          <p:cNvPr id="173" name="矩形 172"/>
          <p:cNvSpPr/>
          <p:nvPr/>
        </p:nvSpPr>
        <p:spPr>
          <a:xfrm>
            <a:off x="11459600" y="2311024"/>
            <a:ext cx="622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J48</a:t>
            </a:r>
          </a:p>
        </p:txBody>
      </p:sp>
      <p:sp>
        <p:nvSpPr>
          <p:cNvPr id="65" name="Google Shape;7788;p83"/>
          <p:cNvSpPr/>
          <p:nvPr/>
        </p:nvSpPr>
        <p:spPr>
          <a:xfrm>
            <a:off x="956172" y="3049990"/>
            <a:ext cx="328394" cy="503790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38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圖說文字 15"/>
          <p:cNvSpPr/>
          <p:nvPr/>
        </p:nvSpPr>
        <p:spPr>
          <a:xfrm>
            <a:off x="5865742" y="2370923"/>
            <a:ext cx="5765011" cy="3295379"/>
          </a:xfrm>
          <a:prstGeom prst="wedgeRectCallout">
            <a:avLst>
              <a:gd name="adj1" fmla="val -1423"/>
              <a:gd name="adj2" fmla="val 64484"/>
            </a:avLst>
          </a:prstGeom>
          <a:solidFill>
            <a:srgbClr val="8FC03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Google Shape;425;p23"/>
          <p:cNvSpPr/>
          <p:nvPr/>
        </p:nvSpPr>
        <p:spPr>
          <a:xfrm>
            <a:off x="-1594804" y="1705518"/>
            <a:ext cx="3162247" cy="3145510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680AAED-2228-445E-80B5-552D9D9AE9D8}"/>
              </a:ext>
            </a:extLst>
          </p:cNvPr>
          <p:cNvSpPr txBox="1"/>
          <p:nvPr/>
        </p:nvSpPr>
        <p:spPr>
          <a:xfrm>
            <a:off x="166247" y="1537855"/>
            <a:ext cx="7542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</a:t>
            </a:r>
            <a:r>
              <a:rPr lang="en-US" altLang="zh-CN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CN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類</a:t>
            </a:r>
            <a:r>
              <a:rPr lang="en-US" altLang="zh-CN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TW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結</a:t>
            </a:r>
            <a:r>
              <a:rPr lang="en-US" altLang="zh-TW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TW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果</a:t>
            </a: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4863">
            <a:off x="-128627" y="524546"/>
            <a:ext cx="1285938" cy="1285938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62742">
            <a:off x="463258" y="4563307"/>
            <a:ext cx="1027954" cy="1027954"/>
          </a:xfrm>
          <a:prstGeom prst="rect">
            <a:avLst/>
          </a:prstGeom>
        </p:spPr>
      </p:pic>
      <p:grpSp>
        <p:nvGrpSpPr>
          <p:cNvPr id="78" name="Google Shape;419;p23"/>
          <p:cNvGrpSpPr/>
          <p:nvPr/>
        </p:nvGrpSpPr>
        <p:grpSpPr>
          <a:xfrm>
            <a:off x="2737357" y="300273"/>
            <a:ext cx="7619193" cy="632204"/>
            <a:chOff x="660081" y="1264337"/>
            <a:chExt cx="6706266" cy="49315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80" name="Google Shape;421;p23"/>
            <p:cNvSpPr txBox="1"/>
            <p:nvPr/>
          </p:nvSpPr>
          <p:spPr>
            <a:xfrm>
              <a:off x="660081" y="1264337"/>
              <a:ext cx="1229198" cy="493153"/>
            </a:xfrm>
            <a:prstGeom prst="rect">
              <a:avLst/>
            </a:prstGeom>
            <a:solidFill>
              <a:srgbClr val="FFEA7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zh-TW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Fira Sans Extra Condensed Medium"/>
                  <a:sym typeface="Fira Sans Extra Condensed Medium"/>
                </a:rPr>
                <a:t>正確分類的實例</a:t>
              </a:r>
            </a:p>
          </p:txBody>
        </p:sp>
        <p:sp>
          <p:nvSpPr>
            <p:cNvPr id="82" name="Google Shape;423;p23"/>
            <p:cNvSpPr txBox="1"/>
            <p:nvPr/>
          </p:nvSpPr>
          <p:spPr>
            <a:xfrm>
              <a:off x="2182647" y="1378703"/>
              <a:ext cx="51837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US" altLang="zh-TW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24142(80.0385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%)</a:t>
              </a:r>
            </a:p>
          </p:txBody>
        </p:sp>
      </p:grpSp>
      <p:sp>
        <p:nvSpPr>
          <p:cNvPr id="111" name="Google Shape;421;p23"/>
          <p:cNvSpPr txBox="1"/>
          <p:nvPr/>
        </p:nvSpPr>
        <p:spPr>
          <a:xfrm>
            <a:off x="7834574" y="271913"/>
            <a:ext cx="1553266" cy="645862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錯誤分類的實例</a:t>
            </a:r>
          </a:p>
        </p:txBody>
      </p:sp>
      <p:sp>
        <p:nvSpPr>
          <p:cNvPr id="112" name="Google Shape;421;p23"/>
          <p:cNvSpPr txBox="1"/>
          <p:nvPr/>
        </p:nvSpPr>
        <p:spPr>
          <a:xfrm>
            <a:off x="7848367" y="1384255"/>
            <a:ext cx="1539474" cy="632053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實例總數</a:t>
            </a:r>
            <a:endParaRPr lang="en-US" altLang="zh-TW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14" name="Google Shape;421;p23"/>
          <p:cNvSpPr txBox="1"/>
          <p:nvPr/>
        </p:nvSpPr>
        <p:spPr>
          <a:xfrm>
            <a:off x="2808369" y="2375206"/>
            <a:ext cx="1411800" cy="551736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zh-TW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Kappa</a:t>
            </a:r>
            <a:r>
              <a:rPr lang="zh-TW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統計</a:t>
            </a:r>
          </a:p>
        </p:txBody>
      </p:sp>
      <p:sp>
        <p:nvSpPr>
          <p:cNvPr id="115" name="Google Shape;421;p23"/>
          <p:cNvSpPr txBox="1"/>
          <p:nvPr/>
        </p:nvSpPr>
        <p:spPr>
          <a:xfrm>
            <a:off x="2737357" y="1350086"/>
            <a:ext cx="1359655" cy="551736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平均絕對誤差</a:t>
            </a:r>
          </a:p>
        </p:txBody>
      </p:sp>
      <p:sp>
        <p:nvSpPr>
          <p:cNvPr id="116" name="矩形 115"/>
          <p:cNvSpPr/>
          <p:nvPr/>
        </p:nvSpPr>
        <p:spPr>
          <a:xfrm>
            <a:off x="1666926" y="134611"/>
            <a:ext cx="1070468" cy="8691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Correctly Classified Instances</a:t>
            </a:r>
          </a:p>
        </p:txBody>
      </p:sp>
      <p:sp>
        <p:nvSpPr>
          <p:cNvPr id="119" name="Google Shape;423;p23"/>
          <p:cNvSpPr txBox="1"/>
          <p:nvPr/>
        </p:nvSpPr>
        <p:spPr>
          <a:xfrm>
            <a:off x="9671376" y="1471994"/>
            <a:ext cx="1137248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30163</a:t>
            </a:r>
            <a:r>
              <a:rPr lang="zh-TW" altLang="en-US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筆</a:t>
            </a:r>
            <a:endParaRPr lang="en-US" altLang="zh-TW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Roboto"/>
              <a:sym typeface="Roboto"/>
            </a:endParaRPr>
          </a:p>
        </p:txBody>
      </p:sp>
      <p:sp>
        <p:nvSpPr>
          <p:cNvPr id="120" name="Google Shape;423;p23"/>
          <p:cNvSpPr txBox="1"/>
          <p:nvPr/>
        </p:nvSpPr>
        <p:spPr>
          <a:xfrm>
            <a:off x="9670096" y="334792"/>
            <a:ext cx="1836568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6021(19.9615%)</a:t>
            </a:r>
          </a:p>
        </p:txBody>
      </p:sp>
      <p:sp>
        <p:nvSpPr>
          <p:cNvPr id="121" name="Google Shape;423;p23"/>
          <p:cNvSpPr txBox="1"/>
          <p:nvPr/>
        </p:nvSpPr>
        <p:spPr>
          <a:xfrm>
            <a:off x="4434216" y="1404301"/>
            <a:ext cx="897851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0.2852</a:t>
            </a:r>
          </a:p>
        </p:txBody>
      </p:sp>
      <p:sp>
        <p:nvSpPr>
          <p:cNvPr id="122" name="Google Shape;423;p23"/>
          <p:cNvSpPr txBox="1"/>
          <p:nvPr/>
        </p:nvSpPr>
        <p:spPr>
          <a:xfrm>
            <a:off x="4525843" y="2428090"/>
            <a:ext cx="1091793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0.3888</a:t>
            </a:r>
          </a:p>
        </p:txBody>
      </p:sp>
      <p:sp>
        <p:nvSpPr>
          <p:cNvPr id="126" name="矩形 125"/>
          <p:cNvSpPr/>
          <p:nvPr/>
        </p:nvSpPr>
        <p:spPr>
          <a:xfrm>
            <a:off x="6714392" y="1270983"/>
            <a:ext cx="1246406" cy="8074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Total Number of Instances</a:t>
            </a:r>
          </a:p>
        </p:txBody>
      </p:sp>
      <p:sp>
        <p:nvSpPr>
          <p:cNvPr id="64" name="Google Shape;421;p23"/>
          <p:cNvSpPr txBox="1"/>
          <p:nvPr/>
        </p:nvSpPr>
        <p:spPr>
          <a:xfrm>
            <a:off x="2819751" y="3601139"/>
            <a:ext cx="1244249" cy="551736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均方根誤差</a:t>
            </a:r>
          </a:p>
        </p:txBody>
      </p:sp>
      <p:sp>
        <p:nvSpPr>
          <p:cNvPr id="65" name="Google Shape;423;p23"/>
          <p:cNvSpPr txBox="1"/>
          <p:nvPr/>
        </p:nvSpPr>
        <p:spPr>
          <a:xfrm>
            <a:off x="4439607" y="3644052"/>
            <a:ext cx="911642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0.3787</a:t>
            </a:r>
          </a:p>
        </p:txBody>
      </p:sp>
      <p:sp>
        <p:nvSpPr>
          <p:cNvPr id="68" name="Google Shape;421;p23"/>
          <p:cNvSpPr txBox="1"/>
          <p:nvPr/>
        </p:nvSpPr>
        <p:spPr>
          <a:xfrm>
            <a:off x="2780460" y="4851028"/>
            <a:ext cx="1384412" cy="551736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相對絕對誤差</a:t>
            </a:r>
          </a:p>
        </p:txBody>
      </p:sp>
      <p:sp>
        <p:nvSpPr>
          <p:cNvPr id="69" name="Google Shape;423;p23"/>
          <p:cNvSpPr txBox="1"/>
          <p:nvPr/>
        </p:nvSpPr>
        <p:spPr>
          <a:xfrm>
            <a:off x="4385192" y="4823120"/>
            <a:ext cx="1173792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76.2693%</a:t>
            </a:r>
          </a:p>
        </p:txBody>
      </p:sp>
      <p:sp>
        <p:nvSpPr>
          <p:cNvPr id="71" name="Google Shape;421;p23"/>
          <p:cNvSpPr txBox="1"/>
          <p:nvPr/>
        </p:nvSpPr>
        <p:spPr>
          <a:xfrm>
            <a:off x="2756539" y="5938735"/>
            <a:ext cx="1710652" cy="551736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相對均方根誤差</a:t>
            </a:r>
          </a:p>
        </p:txBody>
      </p:sp>
      <p:sp>
        <p:nvSpPr>
          <p:cNvPr id="72" name="Google Shape;423;p23"/>
          <p:cNvSpPr txBox="1"/>
          <p:nvPr/>
        </p:nvSpPr>
        <p:spPr>
          <a:xfrm>
            <a:off x="4682965" y="5986349"/>
            <a:ext cx="1255893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87.5797 %</a:t>
            </a:r>
          </a:p>
        </p:txBody>
      </p:sp>
      <p:sp>
        <p:nvSpPr>
          <p:cNvPr id="74" name="矩形 73"/>
          <p:cNvSpPr/>
          <p:nvPr/>
        </p:nvSpPr>
        <p:spPr>
          <a:xfrm>
            <a:off x="1760429" y="2155866"/>
            <a:ext cx="1070468" cy="8691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cs typeface="Times New Roman" panose="02020603050405020304" pitchFamily="18" charset="0"/>
              </a:rPr>
              <a:t>Kappa statistic </a:t>
            </a:r>
          </a:p>
        </p:txBody>
      </p:sp>
      <p:sp>
        <p:nvSpPr>
          <p:cNvPr id="75" name="矩形 74"/>
          <p:cNvSpPr/>
          <p:nvPr/>
        </p:nvSpPr>
        <p:spPr>
          <a:xfrm>
            <a:off x="1690100" y="1148649"/>
            <a:ext cx="1070468" cy="8691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cs typeface="Times New Roman" panose="02020603050405020304" pitchFamily="18" charset="0"/>
              </a:rPr>
              <a:t>Mean absolute error</a:t>
            </a:r>
          </a:p>
        </p:txBody>
      </p:sp>
      <p:sp>
        <p:nvSpPr>
          <p:cNvPr id="76" name="矩形 75"/>
          <p:cNvSpPr/>
          <p:nvPr/>
        </p:nvSpPr>
        <p:spPr>
          <a:xfrm>
            <a:off x="1749283" y="3325434"/>
            <a:ext cx="1070468" cy="1038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cs typeface="Times New Roman" panose="02020603050405020304" pitchFamily="18" charset="0"/>
              </a:rPr>
              <a:t>Root mean squared error</a:t>
            </a:r>
          </a:p>
        </p:txBody>
      </p:sp>
      <p:sp>
        <p:nvSpPr>
          <p:cNvPr id="77" name="矩形 76"/>
          <p:cNvSpPr/>
          <p:nvPr/>
        </p:nvSpPr>
        <p:spPr>
          <a:xfrm>
            <a:off x="1749283" y="4532042"/>
            <a:ext cx="1070468" cy="1038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cs typeface="Times New Roman" panose="02020603050405020304" pitchFamily="18" charset="0"/>
              </a:rPr>
              <a:t>Relative absolute error</a:t>
            </a:r>
          </a:p>
        </p:txBody>
      </p:sp>
      <p:sp>
        <p:nvSpPr>
          <p:cNvPr id="79" name="矩形 78"/>
          <p:cNvSpPr/>
          <p:nvPr/>
        </p:nvSpPr>
        <p:spPr>
          <a:xfrm>
            <a:off x="6714392" y="134611"/>
            <a:ext cx="1246788" cy="8691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Incorrectly Classified Instances</a:t>
            </a:r>
          </a:p>
        </p:txBody>
      </p:sp>
      <p:sp>
        <p:nvSpPr>
          <p:cNvPr id="81" name="矩形 80"/>
          <p:cNvSpPr/>
          <p:nvPr/>
        </p:nvSpPr>
        <p:spPr>
          <a:xfrm>
            <a:off x="1737901" y="5695271"/>
            <a:ext cx="1070468" cy="1038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cs typeface="Times New Roman" panose="02020603050405020304" pitchFamily="18" charset="0"/>
              </a:rPr>
              <a:t>Root relative squared error</a:t>
            </a:r>
          </a:p>
        </p:txBody>
      </p:sp>
      <p:sp>
        <p:nvSpPr>
          <p:cNvPr id="91" name="Google Shape;425;p23"/>
          <p:cNvSpPr/>
          <p:nvPr/>
        </p:nvSpPr>
        <p:spPr>
          <a:xfrm>
            <a:off x="8172439" y="5924283"/>
            <a:ext cx="4135120" cy="2531489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381487" y="6278899"/>
            <a:ext cx="3656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Confusion Matrix(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混淆矩陣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pic>
        <p:nvPicPr>
          <p:cNvPr id="98" name="圖片 9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21198" flipH="1" flipV="1">
            <a:off x="11346461" y="5457474"/>
            <a:ext cx="768545" cy="768545"/>
          </a:xfrm>
          <a:prstGeom prst="rect">
            <a:avLst/>
          </a:prstGeom>
        </p:spPr>
      </p:pic>
      <p:pic>
        <p:nvPicPr>
          <p:cNvPr id="99" name="圖片 9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51100" flipH="1">
            <a:off x="7789806" y="6357687"/>
            <a:ext cx="538352" cy="5383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5" t="695" r="17905" b="15911"/>
          <a:stretch/>
        </p:blipFill>
        <p:spPr>
          <a:xfrm>
            <a:off x="6014042" y="2513269"/>
            <a:ext cx="5468410" cy="29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9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圖說文字 15"/>
          <p:cNvSpPr/>
          <p:nvPr/>
        </p:nvSpPr>
        <p:spPr>
          <a:xfrm>
            <a:off x="1759310" y="2437188"/>
            <a:ext cx="9893428" cy="3417806"/>
          </a:xfrm>
          <a:prstGeom prst="wedgeRectCallout">
            <a:avLst>
              <a:gd name="adj1" fmla="val -53644"/>
              <a:gd name="adj2" fmla="val 3998"/>
            </a:avLst>
          </a:prstGeom>
          <a:solidFill>
            <a:srgbClr val="8FC03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Google Shape;425;p23"/>
          <p:cNvSpPr/>
          <p:nvPr/>
        </p:nvSpPr>
        <p:spPr>
          <a:xfrm>
            <a:off x="-1594804" y="1705518"/>
            <a:ext cx="3162247" cy="3145510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680AAED-2228-445E-80B5-552D9D9AE9D8}"/>
              </a:ext>
            </a:extLst>
          </p:cNvPr>
          <p:cNvSpPr txBox="1"/>
          <p:nvPr/>
        </p:nvSpPr>
        <p:spPr>
          <a:xfrm>
            <a:off x="166247" y="1537855"/>
            <a:ext cx="7542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</a:t>
            </a:r>
            <a:r>
              <a:rPr lang="en-US" altLang="zh-CN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CN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類</a:t>
            </a:r>
            <a:r>
              <a:rPr lang="en-US" altLang="zh-CN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TW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結</a:t>
            </a:r>
            <a:r>
              <a:rPr lang="en-US" altLang="zh-TW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TW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果</a:t>
            </a: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4863">
            <a:off x="-128627" y="524546"/>
            <a:ext cx="1285938" cy="1285938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62742">
            <a:off x="463258" y="4563307"/>
            <a:ext cx="1027954" cy="1027954"/>
          </a:xfrm>
          <a:prstGeom prst="rect">
            <a:avLst/>
          </a:prstGeom>
        </p:spPr>
      </p:pic>
      <p:grpSp>
        <p:nvGrpSpPr>
          <p:cNvPr id="78" name="Google Shape;419;p23"/>
          <p:cNvGrpSpPr/>
          <p:nvPr/>
        </p:nvGrpSpPr>
        <p:grpSpPr>
          <a:xfrm>
            <a:off x="2737357" y="300273"/>
            <a:ext cx="7619193" cy="632204"/>
            <a:chOff x="660081" y="1264337"/>
            <a:chExt cx="6706266" cy="49315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80" name="Google Shape;421;p23"/>
            <p:cNvSpPr txBox="1"/>
            <p:nvPr/>
          </p:nvSpPr>
          <p:spPr>
            <a:xfrm>
              <a:off x="660081" y="1264337"/>
              <a:ext cx="1229198" cy="493153"/>
            </a:xfrm>
            <a:prstGeom prst="rect">
              <a:avLst/>
            </a:prstGeom>
            <a:solidFill>
              <a:srgbClr val="FFEA7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zh-TW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Fira Sans Extra Condensed Medium"/>
                  <a:sym typeface="Fira Sans Extra Condensed Medium"/>
                </a:rPr>
                <a:t>正確分類的實例</a:t>
              </a:r>
            </a:p>
          </p:txBody>
        </p:sp>
        <p:sp>
          <p:nvSpPr>
            <p:cNvPr id="82" name="Google Shape;423;p23"/>
            <p:cNvSpPr txBox="1"/>
            <p:nvPr/>
          </p:nvSpPr>
          <p:spPr>
            <a:xfrm>
              <a:off x="2182647" y="1378703"/>
              <a:ext cx="51837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US" altLang="zh-TW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24142(80.0385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%)</a:t>
              </a:r>
            </a:p>
          </p:txBody>
        </p:sp>
      </p:grpSp>
      <p:sp>
        <p:nvSpPr>
          <p:cNvPr id="111" name="Google Shape;421;p23"/>
          <p:cNvSpPr txBox="1"/>
          <p:nvPr/>
        </p:nvSpPr>
        <p:spPr>
          <a:xfrm>
            <a:off x="7834574" y="271913"/>
            <a:ext cx="1553266" cy="645862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錯誤分類的實例</a:t>
            </a:r>
          </a:p>
        </p:txBody>
      </p:sp>
      <p:sp>
        <p:nvSpPr>
          <p:cNvPr id="112" name="Google Shape;421;p23"/>
          <p:cNvSpPr txBox="1"/>
          <p:nvPr/>
        </p:nvSpPr>
        <p:spPr>
          <a:xfrm>
            <a:off x="5908874" y="1504460"/>
            <a:ext cx="1539474" cy="632053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實例總數</a:t>
            </a:r>
            <a:endParaRPr lang="en-US" altLang="zh-TW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1666926" y="134611"/>
            <a:ext cx="1070468" cy="8691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Correctly Classified Instances</a:t>
            </a:r>
          </a:p>
        </p:txBody>
      </p:sp>
      <p:sp>
        <p:nvSpPr>
          <p:cNvPr id="119" name="Google Shape;423;p23"/>
          <p:cNvSpPr txBox="1"/>
          <p:nvPr/>
        </p:nvSpPr>
        <p:spPr>
          <a:xfrm>
            <a:off x="7737459" y="1654124"/>
            <a:ext cx="1137248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30163</a:t>
            </a:r>
            <a:r>
              <a:rPr lang="zh-TW" altLang="en-US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筆</a:t>
            </a:r>
            <a:endParaRPr lang="en-US" altLang="zh-TW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Roboto"/>
              <a:sym typeface="Roboto"/>
            </a:endParaRPr>
          </a:p>
        </p:txBody>
      </p:sp>
      <p:sp>
        <p:nvSpPr>
          <p:cNvPr id="120" name="Google Shape;423;p23"/>
          <p:cNvSpPr txBox="1"/>
          <p:nvPr/>
        </p:nvSpPr>
        <p:spPr>
          <a:xfrm>
            <a:off x="9670096" y="334792"/>
            <a:ext cx="1836568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6021(19.9615%)</a:t>
            </a:r>
          </a:p>
        </p:txBody>
      </p:sp>
      <p:sp>
        <p:nvSpPr>
          <p:cNvPr id="126" name="矩形 125"/>
          <p:cNvSpPr/>
          <p:nvPr/>
        </p:nvSpPr>
        <p:spPr>
          <a:xfrm>
            <a:off x="4774899" y="1391188"/>
            <a:ext cx="1246406" cy="8074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Total Number of Instances</a:t>
            </a:r>
          </a:p>
        </p:txBody>
      </p:sp>
      <p:sp>
        <p:nvSpPr>
          <p:cNvPr id="65" name="Google Shape;423;p23"/>
          <p:cNvSpPr txBox="1"/>
          <p:nvPr/>
        </p:nvSpPr>
        <p:spPr>
          <a:xfrm>
            <a:off x="4497140" y="3481634"/>
            <a:ext cx="911642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0.3787</a:t>
            </a:r>
          </a:p>
        </p:txBody>
      </p:sp>
      <p:sp>
        <p:nvSpPr>
          <p:cNvPr id="79" name="矩形 78"/>
          <p:cNvSpPr/>
          <p:nvPr/>
        </p:nvSpPr>
        <p:spPr>
          <a:xfrm>
            <a:off x="6714392" y="134611"/>
            <a:ext cx="1246788" cy="8691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Incorrectly Classified Instances</a:t>
            </a:r>
          </a:p>
        </p:txBody>
      </p:sp>
      <p:sp>
        <p:nvSpPr>
          <p:cNvPr id="91" name="Google Shape;425;p23"/>
          <p:cNvSpPr/>
          <p:nvPr/>
        </p:nvSpPr>
        <p:spPr>
          <a:xfrm>
            <a:off x="3270624" y="5794757"/>
            <a:ext cx="6454021" cy="2531489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53967" y="6257850"/>
            <a:ext cx="61318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Detailed Accuracy By Class(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按類別的詳細準確性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pic>
        <p:nvPicPr>
          <p:cNvPr id="98" name="圖片 9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21198" flipH="1" flipV="1">
            <a:off x="9546873" y="6095298"/>
            <a:ext cx="768545" cy="768545"/>
          </a:xfrm>
          <a:prstGeom prst="rect">
            <a:avLst/>
          </a:prstGeom>
        </p:spPr>
      </p:pic>
      <p:pic>
        <p:nvPicPr>
          <p:cNvPr id="99" name="圖片 9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51100" flipH="1">
            <a:off x="3050154" y="6139935"/>
            <a:ext cx="538352" cy="538352"/>
          </a:xfrm>
          <a:prstGeom prst="rect">
            <a:avLst/>
          </a:prstGeom>
        </p:spPr>
      </p:pic>
      <p:pic>
        <p:nvPicPr>
          <p:cNvPr id="37" name="圖片 36"/>
          <p:cNvPicPr/>
          <p:nvPr/>
        </p:nvPicPr>
        <p:blipFill rotWithShape="1">
          <a:blip r:embed="rId7"/>
          <a:srcRect l="746"/>
          <a:stretch/>
        </p:blipFill>
        <p:spPr>
          <a:xfrm>
            <a:off x="1939913" y="2714132"/>
            <a:ext cx="9474980" cy="28287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2920502" y="3211392"/>
            <a:ext cx="111440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b="1" kern="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Medium"/>
                <a:sym typeface="Fira Sans Extra Condensed Medium"/>
              </a:rPr>
              <a:t>真陽性率</a:t>
            </a:r>
          </a:p>
        </p:txBody>
      </p:sp>
      <p:sp>
        <p:nvSpPr>
          <p:cNvPr id="44" name="矩形 43"/>
          <p:cNvSpPr/>
          <p:nvPr/>
        </p:nvSpPr>
        <p:spPr>
          <a:xfrm>
            <a:off x="3968523" y="3204171"/>
            <a:ext cx="111440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b="1" kern="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Medium"/>
                <a:sym typeface="Fira Sans Extra Condensed Medium"/>
              </a:rPr>
              <a:t>假陽性率</a:t>
            </a:r>
          </a:p>
        </p:txBody>
      </p:sp>
      <p:sp>
        <p:nvSpPr>
          <p:cNvPr id="46" name="矩形 45"/>
          <p:cNvSpPr/>
          <p:nvPr/>
        </p:nvSpPr>
        <p:spPr>
          <a:xfrm>
            <a:off x="4964774" y="5157665"/>
            <a:ext cx="1114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Medium"/>
                <a:sym typeface="Fira Sans Extra Condensed Medium"/>
              </a:rPr>
              <a:t>精準率</a:t>
            </a:r>
          </a:p>
        </p:txBody>
      </p:sp>
      <p:sp>
        <p:nvSpPr>
          <p:cNvPr id="47" name="矩形 46"/>
          <p:cNvSpPr/>
          <p:nvPr/>
        </p:nvSpPr>
        <p:spPr>
          <a:xfrm>
            <a:off x="5854572" y="5141804"/>
            <a:ext cx="1114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Medium"/>
                <a:sym typeface="Fira Sans Extra Condensed Medium"/>
              </a:rPr>
              <a:t>召回率</a:t>
            </a:r>
          </a:p>
        </p:txBody>
      </p:sp>
      <p:sp>
        <p:nvSpPr>
          <p:cNvPr id="43" name="矩形 42"/>
          <p:cNvSpPr/>
          <p:nvPr/>
        </p:nvSpPr>
        <p:spPr>
          <a:xfrm>
            <a:off x="6571752" y="3207800"/>
            <a:ext cx="897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zh-TW" b="1" kern="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Medium"/>
                <a:sym typeface="Fira Sans Extra Condensed Medium"/>
              </a:rPr>
              <a:t>F</a:t>
            </a:r>
            <a:r>
              <a:rPr lang="zh-TW" altLang="en-US" b="1" kern="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Medium"/>
                <a:sym typeface="Fira Sans Extra Condensed Medium"/>
              </a:rPr>
              <a:t>度量</a:t>
            </a:r>
          </a:p>
        </p:txBody>
      </p:sp>
      <p:sp>
        <p:nvSpPr>
          <p:cNvPr id="48" name="矩形 47"/>
          <p:cNvSpPr/>
          <p:nvPr/>
        </p:nvSpPr>
        <p:spPr>
          <a:xfrm>
            <a:off x="7367492" y="3193619"/>
            <a:ext cx="2414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zh-TW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Medium"/>
                <a:sym typeface="Fira Sans Extra Condensed Medium"/>
              </a:rPr>
              <a:t>Matthews</a:t>
            </a:r>
            <a:r>
              <a:rPr lang="zh-TW" altLang="en-US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Medium"/>
                <a:sym typeface="Fira Sans Extra Condensed Medium"/>
              </a:rPr>
              <a:t>相關係數</a:t>
            </a:r>
          </a:p>
        </p:txBody>
      </p:sp>
      <p:sp>
        <p:nvSpPr>
          <p:cNvPr id="49" name="矩形 48"/>
          <p:cNvSpPr/>
          <p:nvPr/>
        </p:nvSpPr>
        <p:spPr>
          <a:xfrm>
            <a:off x="7373592" y="5177197"/>
            <a:ext cx="3257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Medium"/>
                <a:sym typeface="Fira Sans Extra Condensed Medium"/>
              </a:rPr>
              <a:t>接受者操作特徵曲線下面積</a:t>
            </a:r>
          </a:p>
        </p:txBody>
      </p:sp>
      <p:sp>
        <p:nvSpPr>
          <p:cNvPr id="50" name="矩形 49"/>
          <p:cNvSpPr/>
          <p:nvPr/>
        </p:nvSpPr>
        <p:spPr>
          <a:xfrm>
            <a:off x="9614809" y="2936972"/>
            <a:ext cx="173121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b="1" kern="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Medium"/>
                <a:sym typeface="Fira Sans Extra Condensed Medium"/>
              </a:rPr>
              <a:t>查準率</a:t>
            </a:r>
            <a:r>
              <a:rPr lang="en-US" altLang="zh-TW" b="1" kern="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Medium"/>
                <a:sym typeface="Fira Sans Extra Condensed Medium"/>
              </a:rPr>
              <a:t>-</a:t>
            </a:r>
            <a:r>
              <a:rPr lang="zh-TW" altLang="en-US" b="1" kern="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Medium"/>
                <a:sym typeface="Fira Sans Extra Condensed Medium"/>
              </a:rPr>
              <a:t>查全率曲線下面積</a:t>
            </a:r>
          </a:p>
        </p:txBody>
      </p:sp>
      <p:sp>
        <p:nvSpPr>
          <p:cNvPr id="53" name="矩形 52"/>
          <p:cNvSpPr/>
          <p:nvPr/>
        </p:nvSpPr>
        <p:spPr>
          <a:xfrm>
            <a:off x="5927364" y="2865709"/>
            <a:ext cx="111440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b="1" kern="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Medium"/>
                <a:sym typeface="Fira Sans Extra Condensed Medium"/>
              </a:rPr>
              <a:t>精準率</a:t>
            </a:r>
          </a:p>
        </p:txBody>
      </p:sp>
      <p:sp>
        <p:nvSpPr>
          <p:cNvPr id="54" name="矩形 53"/>
          <p:cNvSpPr/>
          <p:nvPr/>
        </p:nvSpPr>
        <p:spPr>
          <a:xfrm>
            <a:off x="6994415" y="2860865"/>
            <a:ext cx="111440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b="1" kern="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Medium"/>
                <a:sym typeface="Fira Sans Extra Condensed Medium"/>
              </a:rPr>
              <a:t>召回率</a:t>
            </a:r>
          </a:p>
        </p:txBody>
      </p:sp>
      <p:sp>
        <p:nvSpPr>
          <p:cNvPr id="9" name="加號 8"/>
          <p:cNvSpPr/>
          <p:nvPr/>
        </p:nvSpPr>
        <p:spPr>
          <a:xfrm>
            <a:off x="6873015" y="2881975"/>
            <a:ext cx="271844" cy="310687"/>
          </a:xfrm>
          <a:prstGeom prst="mathPlus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11" name="弧形接點 10"/>
          <p:cNvCxnSpPr/>
          <p:nvPr/>
        </p:nvCxnSpPr>
        <p:spPr>
          <a:xfrm rot="5400000" flipH="1" flipV="1">
            <a:off x="8138498" y="3594480"/>
            <a:ext cx="348084" cy="102152"/>
          </a:xfrm>
          <a:prstGeom prst="curvedConnector3">
            <a:avLst>
              <a:gd name="adj1" fmla="val 8353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弧形接點 60"/>
          <p:cNvCxnSpPr/>
          <p:nvPr/>
        </p:nvCxnSpPr>
        <p:spPr>
          <a:xfrm rot="5400000" flipH="1" flipV="1">
            <a:off x="9686338" y="3432202"/>
            <a:ext cx="298983" cy="12700"/>
          </a:xfrm>
          <a:prstGeom prst="curvedConnector3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575490" y="3593796"/>
            <a:ext cx="901166" cy="15497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5051540" y="3560631"/>
            <a:ext cx="901166" cy="15497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6000007" y="3562834"/>
            <a:ext cx="774434" cy="15497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7753755" y="3602324"/>
            <a:ext cx="776906" cy="15497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520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3" grpId="0"/>
      <p:bldP spid="48" grpId="0"/>
      <p:bldP spid="49" grpId="0"/>
      <p:bldP spid="53" grpId="0" animBg="1"/>
      <p:bldP spid="54" grpId="0" animBg="1"/>
      <p:bldP spid="9" grpId="0" animBg="1"/>
      <p:bldP spid="14" grpId="0" animBg="1"/>
      <p:bldP spid="63" grpId="0" animBg="1"/>
      <p:bldP spid="66" grpId="0" animBg="1"/>
      <p:bldP spid="7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425;p23"/>
          <p:cNvSpPr/>
          <p:nvPr/>
        </p:nvSpPr>
        <p:spPr>
          <a:xfrm>
            <a:off x="6620473" y="433579"/>
            <a:ext cx="809347" cy="704535"/>
          </a:xfrm>
          <a:prstGeom prst="ellipse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289" name="Google Shape;425;p23"/>
          <p:cNvSpPr/>
          <p:nvPr/>
        </p:nvSpPr>
        <p:spPr>
          <a:xfrm>
            <a:off x="7366525" y="435353"/>
            <a:ext cx="809347" cy="704535"/>
          </a:xfrm>
          <a:prstGeom prst="ellipse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212941" y="-822465"/>
            <a:ext cx="8223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未完成學業、高中畢業、高職畢業、專科、大學中、學士、碩士、教授、博士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7" name="Google Shape;425;p23"/>
          <p:cNvSpPr/>
          <p:nvPr/>
        </p:nvSpPr>
        <p:spPr>
          <a:xfrm>
            <a:off x="5963622" y="445575"/>
            <a:ext cx="809347" cy="704535"/>
          </a:xfrm>
          <a:prstGeom prst="ellipse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ECBC1DF-DCDA-4DB9-BFC5-3A17434F3360}"/>
              </a:ext>
            </a:extLst>
          </p:cNvPr>
          <p:cNvSpPr txBox="1"/>
          <p:nvPr/>
        </p:nvSpPr>
        <p:spPr>
          <a:xfrm>
            <a:off x="6051927" y="421583"/>
            <a:ext cx="228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決</a:t>
            </a:r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策 樹</a:t>
            </a:r>
          </a:p>
        </p:txBody>
      </p:sp>
      <p:pic>
        <p:nvPicPr>
          <p:cNvPr id="290" name="圖片 28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488" y="102845"/>
            <a:ext cx="1101503" cy="1101503"/>
          </a:xfrm>
          <a:prstGeom prst="rect">
            <a:avLst/>
          </a:prstGeom>
        </p:spPr>
      </p:pic>
      <p:cxnSp>
        <p:nvCxnSpPr>
          <p:cNvPr id="296" name="直線接點 295"/>
          <p:cNvCxnSpPr/>
          <p:nvPr/>
        </p:nvCxnSpPr>
        <p:spPr>
          <a:xfrm flipV="1">
            <a:off x="0" y="1217891"/>
            <a:ext cx="12192000" cy="32890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線接點 298"/>
          <p:cNvCxnSpPr/>
          <p:nvPr/>
        </p:nvCxnSpPr>
        <p:spPr>
          <a:xfrm flipV="1">
            <a:off x="67273" y="4677259"/>
            <a:ext cx="8801548" cy="976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圖片 5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2376" y="1409562"/>
            <a:ext cx="562268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圖片 5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304" y="1827368"/>
            <a:ext cx="6637338" cy="263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圖片 5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42" y="2212687"/>
            <a:ext cx="3966583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-67256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367760" y="3467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-367760" y="61039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8" name="Rectangle 8"/>
          <p:cNvSpPr>
            <a:spLocks noChangeArrowheads="1"/>
          </p:cNvSpPr>
          <p:nvPr/>
        </p:nvSpPr>
        <p:spPr bwMode="auto">
          <a:xfrm>
            <a:off x="-367760" y="8313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9" name="Rectangle 9"/>
          <p:cNvSpPr>
            <a:spLocks noChangeArrowheads="1"/>
          </p:cNvSpPr>
          <p:nvPr/>
        </p:nvSpPr>
        <p:spPr bwMode="auto">
          <a:xfrm>
            <a:off x="-367760" y="10836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04" name="文字方塊 203">
            <a:extLst>
              <a:ext uri="{FF2B5EF4-FFF2-40B4-BE49-F238E27FC236}">
                <a16:creationId xmlns:a16="http://schemas.microsoft.com/office/drawing/2014/main" id="{DECBC1DF-DCDA-4DB9-BFC5-3A17434F3360}"/>
              </a:ext>
            </a:extLst>
          </p:cNvPr>
          <p:cNvSpPr txBox="1"/>
          <p:nvPr/>
        </p:nvSpPr>
        <p:spPr>
          <a:xfrm>
            <a:off x="5398451" y="167950"/>
            <a:ext cx="65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</a:t>
            </a:r>
          </a:p>
        </p:txBody>
      </p:sp>
      <p:cxnSp>
        <p:nvCxnSpPr>
          <p:cNvPr id="293" name="直線接點 292"/>
          <p:cNvCxnSpPr/>
          <p:nvPr/>
        </p:nvCxnSpPr>
        <p:spPr>
          <a:xfrm flipV="1">
            <a:off x="5610374" y="4852094"/>
            <a:ext cx="6843786" cy="34220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20079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425;p23"/>
          <p:cNvSpPr/>
          <p:nvPr/>
        </p:nvSpPr>
        <p:spPr>
          <a:xfrm>
            <a:off x="6213073" y="181733"/>
            <a:ext cx="809347" cy="704535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289" name="Google Shape;425;p23"/>
          <p:cNvSpPr/>
          <p:nvPr/>
        </p:nvSpPr>
        <p:spPr>
          <a:xfrm>
            <a:off x="6959125" y="183507"/>
            <a:ext cx="809347" cy="704535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grpSp>
        <p:nvGrpSpPr>
          <p:cNvPr id="38" name="群組 37"/>
          <p:cNvGrpSpPr/>
          <p:nvPr/>
        </p:nvGrpSpPr>
        <p:grpSpPr>
          <a:xfrm>
            <a:off x="6945277" y="1439659"/>
            <a:ext cx="1205353" cy="1027013"/>
            <a:chOff x="4623072" y="2781114"/>
            <a:chExt cx="731951" cy="593147"/>
          </a:xfrm>
        </p:grpSpPr>
        <p:sp>
          <p:nvSpPr>
            <p:cNvPr id="6" name="Google Shape;786;p22"/>
            <p:cNvSpPr/>
            <p:nvPr/>
          </p:nvSpPr>
          <p:spPr>
            <a:xfrm>
              <a:off x="4623072" y="2781114"/>
              <a:ext cx="731951" cy="593147"/>
            </a:xfrm>
            <a:custGeom>
              <a:avLst/>
              <a:gdLst/>
              <a:ahLst/>
              <a:cxnLst/>
              <a:rect l="l" t="t" r="r" b="b"/>
              <a:pathLst>
                <a:path w="25338" h="20533" extrusionOk="0">
                  <a:moveTo>
                    <a:pt x="16193" y="1150"/>
                  </a:moveTo>
                  <a:cubicBezTo>
                    <a:pt x="16836" y="1246"/>
                    <a:pt x="17479" y="1353"/>
                    <a:pt x="18098" y="1436"/>
                  </a:cubicBezTo>
                  <a:lnTo>
                    <a:pt x="18122" y="1436"/>
                  </a:lnTo>
                  <a:cubicBezTo>
                    <a:pt x="20491" y="2222"/>
                    <a:pt x="22301" y="4567"/>
                    <a:pt x="23147" y="7234"/>
                  </a:cubicBezTo>
                  <a:cubicBezTo>
                    <a:pt x="24623" y="11890"/>
                    <a:pt x="22801" y="16867"/>
                    <a:pt x="18194" y="18772"/>
                  </a:cubicBezTo>
                  <a:cubicBezTo>
                    <a:pt x="16605" y="19424"/>
                    <a:pt x="14843" y="19743"/>
                    <a:pt x="13091" y="19743"/>
                  </a:cubicBezTo>
                  <a:cubicBezTo>
                    <a:pt x="11902" y="19743"/>
                    <a:pt x="10719" y="19596"/>
                    <a:pt x="9597" y="19307"/>
                  </a:cubicBezTo>
                  <a:cubicBezTo>
                    <a:pt x="9085" y="19165"/>
                    <a:pt x="8621" y="18986"/>
                    <a:pt x="8204" y="18748"/>
                  </a:cubicBezTo>
                  <a:cubicBezTo>
                    <a:pt x="8168" y="18724"/>
                    <a:pt x="8133" y="18700"/>
                    <a:pt x="8073" y="18688"/>
                  </a:cubicBezTo>
                  <a:cubicBezTo>
                    <a:pt x="6144" y="17557"/>
                    <a:pt x="5204" y="15450"/>
                    <a:pt x="4632" y="13188"/>
                  </a:cubicBezTo>
                  <a:cubicBezTo>
                    <a:pt x="4013" y="10723"/>
                    <a:pt x="3799" y="7234"/>
                    <a:pt x="5525" y="5139"/>
                  </a:cubicBezTo>
                  <a:cubicBezTo>
                    <a:pt x="7228" y="3055"/>
                    <a:pt x="10740" y="2615"/>
                    <a:pt x="13169" y="1829"/>
                  </a:cubicBezTo>
                  <a:cubicBezTo>
                    <a:pt x="13217" y="1817"/>
                    <a:pt x="13241" y="1793"/>
                    <a:pt x="13276" y="1770"/>
                  </a:cubicBezTo>
                  <a:cubicBezTo>
                    <a:pt x="13340" y="1805"/>
                    <a:pt x="13413" y="1828"/>
                    <a:pt x="13491" y="1828"/>
                  </a:cubicBezTo>
                  <a:cubicBezTo>
                    <a:pt x="13544" y="1828"/>
                    <a:pt x="13600" y="1817"/>
                    <a:pt x="13657" y="1793"/>
                  </a:cubicBezTo>
                  <a:cubicBezTo>
                    <a:pt x="14538" y="1377"/>
                    <a:pt x="15384" y="1174"/>
                    <a:pt x="16193" y="1150"/>
                  </a:cubicBezTo>
                  <a:close/>
                  <a:moveTo>
                    <a:pt x="11904" y="1"/>
                  </a:moveTo>
                  <a:cubicBezTo>
                    <a:pt x="10358" y="1"/>
                    <a:pt x="8826" y="204"/>
                    <a:pt x="7335" y="793"/>
                  </a:cubicBezTo>
                  <a:cubicBezTo>
                    <a:pt x="4597" y="1877"/>
                    <a:pt x="2823" y="4437"/>
                    <a:pt x="1858" y="7104"/>
                  </a:cubicBezTo>
                  <a:cubicBezTo>
                    <a:pt x="1" y="12271"/>
                    <a:pt x="1930" y="18355"/>
                    <a:pt x="7728" y="19415"/>
                  </a:cubicBezTo>
                  <a:cubicBezTo>
                    <a:pt x="7954" y="19534"/>
                    <a:pt x="8192" y="19653"/>
                    <a:pt x="8454" y="19748"/>
                  </a:cubicBezTo>
                  <a:cubicBezTo>
                    <a:pt x="9897" y="20284"/>
                    <a:pt x="11432" y="20532"/>
                    <a:pt x="12972" y="20532"/>
                  </a:cubicBezTo>
                  <a:cubicBezTo>
                    <a:pt x="14990" y="20532"/>
                    <a:pt x="17017" y="20106"/>
                    <a:pt x="18860" y="19343"/>
                  </a:cubicBezTo>
                  <a:cubicBezTo>
                    <a:pt x="23909" y="17248"/>
                    <a:pt x="25337" y="11521"/>
                    <a:pt x="23789" y="6663"/>
                  </a:cubicBezTo>
                  <a:cubicBezTo>
                    <a:pt x="22908" y="3841"/>
                    <a:pt x="20944" y="1591"/>
                    <a:pt x="18479" y="746"/>
                  </a:cubicBezTo>
                  <a:cubicBezTo>
                    <a:pt x="18432" y="710"/>
                    <a:pt x="18384" y="686"/>
                    <a:pt x="18313" y="674"/>
                  </a:cubicBezTo>
                  <a:cubicBezTo>
                    <a:pt x="18277" y="662"/>
                    <a:pt x="18253" y="662"/>
                    <a:pt x="18217" y="662"/>
                  </a:cubicBezTo>
                  <a:cubicBezTo>
                    <a:pt x="17633" y="482"/>
                    <a:pt x="17016" y="387"/>
                    <a:pt x="16388" y="387"/>
                  </a:cubicBezTo>
                  <a:cubicBezTo>
                    <a:pt x="16351" y="387"/>
                    <a:pt x="16314" y="388"/>
                    <a:pt x="16277" y="388"/>
                  </a:cubicBezTo>
                  <a:cubicBezTo>
                    <a:pt x="14823" y="181"/>
                    <a:pt x="13357" y="1"/>
                    <a:pt x="11904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788;p22"/>
            <p:cNvGrpSpPr/>
            <p:nvPr/>
          </p:nvGrpSpPr>
          <p:grpSpPr>
            <a:xfrm>
              <a:off x="4901183" y="2950736"/>
              <a:ext cx="246070" cy="280688"/>
              <a:chOff x="-56766175" y="3198925"/>
              <a:chExt cx="279625" cy="319000"/>
            </a:xfrm>
          </p:grpSpPr>
          <p:sp>
            <p:nvSpPr>
              <p:cNvPr id="9" name="Google Shape;789;p22"/>
              <p:cNvSpPr/>
              <p:nvPr/>
            </p:nvSpPr>
            <p:spPr>
              <a:xfrm>
                <a:off x="-56766175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757" y="0"/>
                    </a:moveTo>
                    <a:cubicBezTo>
                      <a:pt x="316" y="221"/>
                      <a:pt x="1" y="693"/>
                      <a:pt x="1" y="1260"/>
                    </a:cubicBezTo>
                    <a:cubicBezTo>
                      <a:pt x="1" y="1796"/>
                      <a:pt x="316" y="2269"/>
                      <a:pt x="757" y="2552"/>
                    </a:cubicBezTo>
                    <a:lnTo>
                      <a:pt x="757" y="158"/>
                    </a:lnTo>
                    <a:lnTo>
                      <a:pt x="7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790;p22"/>
              <p:cNvSpPr/>
              <p:nvPr/>
            </p:nvSpPr>
            <p:spPr>
              <a:xfrm>
                <a:off x="-56747275" y="3198925"/>
                <a:ext cx="222925" cy="93750"/>
              </a:xfrm>
              <a:custGeom>
                <a:avLst/>
                <a:gdLst/>
                <a:ahLst/>
                <a:cxnLst/>
                <a:rect l="l" t="t" r="r" b="b"/>
                <a:pathLst>
                  <a:path w="8917" h="3750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32" y="347"/>
                    </a:cubicBezTo>
                    <a:cubicBezTo>
                      <a:pt x="410" y="2269"/>
                      <a:pt x="2080" y="3749"/>
                      <a:pt x="4096" y="3749"/>
                    </a:cubicBezTo>
                    <a:lnTo>
                      <a:pt x="8917" y="3749"/>
                    </a:lnTo>
                    <a:cubicBezTo>
                      <a:pt x="8728" y="1639"/>
                      <a:pt x="6995" y="0"/>
                      <a:pt x="48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91;p22"/>
              <p:cNvSpPr/>
              <p:nvPr/>
            </p:nvSpPr>
            <p:spPr>
              <a:xfrm>
                <a:off x="-56710250" y="3348575"/>
                <a:ext cx="5515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extrusionOk="0">
                    <a:moveTo>
                      <a:pt x="1103" y="0"/>
                    </a:moveTo>
                    <a:cubicBezTo>
                      <a:pt x="473" y="0"/>
                      <a:pt x="0" y="504"/>
                      <a:pt x="0" y="1103"/>
                    </a:cubicBezTo>
                    <a:cubicBezTo>
                      <a:pt x="0" y="1670"/>
                      <a:pt x="504" y="2206"/>
                      <a:pt x="1103" y="2206"/>
                    </a:cubicBezTo>
                    <a:cubicBezTo>
                      <a:pt x="1733" y="2206"/>
                      <a:pt x="2206" y="1702"/>
                      <a:pt x="2206" y="1103"/>
                    </a:cubicBezTo>
                    <a:cubicBezTo>
                      <a:pt x="2206" y="504"/>
                      <a:pt x="1733" y="0"/>
                      <a:pt x="11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92;p22"/>
              <p:cNvSpPr/>
              <p:nvPr/>
            </p:nvSpPr>
            <p:spPr>
              <a:xfrm>
                <a:off x="-56597625" y="3349350"/>
                <a:ext cx="55150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7" extrusionOk="0">
                    <a:moveTo>
                      <a:pt x="1103" y="1"/>
                    </a:moveTo>
                    <a:cubicBezTo>
                      <a:pt x="473" y="1"/>
                      <a:pt x="1" y="505"/>
                      <a:pt x="1" y="1103"/>
                    </a:cubicBezTo>
                    <a:cubicBezTo>
                      <a:pt x="1" y="1702"/>
                      <a:pt x="473" y="2206"/>
                      <a:pt x="1103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505"/>
                      <a:pt x="1702" y="1"/>
                      <a:pt x="11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93;p22"/>
              <p:cNvSpPr/>
              <p:nvPr/>
            </p:nvSpPr>
            <p:spPr>
              <a:xfrm>
                <a:off x="-56727575" y="3376925"/>
                <a:ext cx="204800" cy="141000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5640" extrusionOk="0">
                    <a:moveTo>
                      <a:pt x="5104" y="2174"/>
                    </a:moveTo>
                    <a:cubicBezTo>
                      <a:pt x="5199" y="2174"/>
                      <a:pt x="5293" y="2206"/>
                      <a:pt x="5356" y="2269"/>
                    </a:cubicBezTo>
                    <a:cubicBezTo>
                      <a:pt x="5545" y="2395"/>
                      <a:pt x="5545" y="2647"/>
                      <a:pt x="5388" y="2804"/>
                    </a:cubicBezTo>
                    <a:cubicBezTo>
                      <a:pt x="5041" y="3151"/>
                      <a:pt x="4569" y="3340"/>
                      <a:pt x="4096" y="3340"/>
                    </a:cubicBezTo>
                    <a:cubicBezTo>
                      <a:pt x="3560" y="3340"/>
                      <a:pt x="3088" y="3151"/>
                      <a:pt x="2741" y="2804"/>
                    </a:cubicBezTo>
                    <a:cubicBezTo>
                      <a:pt x="2584" y="2647"/>
                      <a:pt x="2584" y="2395"/>
                      <a:pt x="2741" y="2269"/>
                    </a:cubicBezTo>
                    <a:cubicBezTo>
                      <a:pt x="2820" y="2206"/>
                      <a:pt x="2922" y="2174"/>
                      <a:pt x="3021" y="2174"/>
                    </a:cubicBezTo>
                    <a:cubicBezTo>
                      <a:pt x="3119" y="2174"/>
                      <a:pt x="3214" y="2206"/>
                      <a:pt x="3277" y="2269"/>
                    </a:cubicBezTo>
                    <a:cubicBezTo>
                      <a:pt x="3482" y="2489"/>
                      <a:pt x="3765" y="2600"/>
                      <a:pt x="4053" y="2600"/>
                    </a:cubicBezTo>
                    <a:cubicBezTo>
                      <a:pt x="4340" y="2600"/>
                      <a:pt x="4632" y="2489"/>
                      <a:pt x="4852" y="2269"/>
                    </a:cubicBezTo>
                    <a:cubicBezTo>
                      <a:pt x="4915" y="2206"/>
                      <a:pt x="5010" y="2174"/>
                      <a:pt x="5104" y="2174"/>
                    </a:cubicBezTo>
                    <a:close/>
                    <a:moveTo>
                      <a:pt x="0" y="0"/>
                    </a:moveTo>
                    <a:lnTo>
                      <a:pt x="0" y="1513"/>
                    </a:lnTo>
                    <a:cubicBezTo>
                      <a:pt x="0" y="3623"/>
                      <a:pt x="1639" y="5451"/>
                      <a:pt x="3718" y="5640"/>
                    </a:cubicBezTo>
                    <a:lnTo>
                      <a:pt x="3718" y="4537"/>
                    </a:lnTo>
                    <a:cubicBezTo>
                      <a:pt x="3718" y="4348"/>
                      <a:pt x="3875" y="4191"/>
                      <a:pt x="4096" y="4191"/>
                    </a:cubicBezTo>
                    <a:cubicBezTo>
                      <a:pt x="4285" y="4191"/>
                      <a:pt x="4442" y="4348"/>
                      <a:pt x="4442" y="4537"/>
                    </a:cubicBezTo>
                    <a:lnTo>
                      <a:pt x="4442" y="5640"/>
                    </a:lnTo>
                    <a:cubicBezTo>
                      <a:pt x="6522" y="5451"/>
                      <a:pt x="8192" y="3623"/>
                      <a:pt x="8192" y="1513"/>
                    </a:cubicBezTo>
                    <a:lnTo>
                      <a:pt x="8192" y="0"/>
                    </a:lnTo>
                    <a:cubicBezTo>
                      <a:pt x="8192" y="1009"/>
                      <a:pt x="7309" y="1859"/>
                      <a:pt x="6301" y="1859"/>
                    </a:cubicBezTo>
                    <a:cubicBezTo>
                      <a:pt x="5388" y="1859"/>
                      <a:pt x="4632" y="1229"/>
                      <a:pt x="4474" y="347"/>
                    </a:cubicBezTo>
                    <a:lnTo>
                      <a:pt x="3655" y="347"/>
                    </a:lnTo>
                    <a:cubicBezTo>
                      <a:pt x="3497" y="1229"/>
                      <a:pt x="2710" y="1859"/>
                      <a:pt x="1828" y="1859"/>
                    </a:cubicBezTo>
                    <a:cubicBezTo>
                      <a:pt x="819" y="1859"/>
                      <a:pt x="0" y="1009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94;p22"/>
              <p:cNvSpPr/>
              <p:nvPr/>
            </p:nvSpPr>
            <p:spPr>
              <a:xfrm>
                <a:off x="-56729150" y="3289500"/>
                <a:ext cx="204000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8160" h="3498" extrusionOk="0">
                    <a:moveTo>
                      <a:pt x="567" y="0"/>
                    </a:moveTo>
                    <a:cubicBezTo>
                      <a:pt x="221" y="630"/>
                      <a:pt x="0" y="1292"/>
                      <a:pt x="0" y="2017"/>
                    </a:cubicBezTo>
                    <a:lnTo>
                      <a:pt x="0" y="3497"/>
                    </a:lnTo>
                    <a:cubicBezTo>
                      <a:pt x="0" y="2489"/>
                      <a:pt x="851" y="1639"/>
                      <a:pt x="1859" y="1639"/>
                    </a:cubicBezTo>
                    <a:cubicBezTo>
                      <a:pt x="2773" y="1639"/>
                      <a:pt x="3529" y="2269"/>
                      <a:pt x="3686" y="3151"/>
                    </a:cubicBezTo>
                    <a:lnTo>
                      <a:pt x="4505" y="3151"/>
                    </a:lnTo>
                    <a:cubicBezTo>
                      <a:pt x="4663" y="2269"/>
                      <a:pt x="5451" y="1639"/>
                      <a:pt x="6333" y="1639"/>
                    </a:cubicBezTo>
                    <a:cubicBezTo>
                      <a:pt x="7341" y="1639"/>
                      <a:pt x="8160" y="2489"/>
                      <a:pt x="8160" y="3497"/>
                    </a:cubicBezTo>
                    <a:lnTo>
                      <a:pt x="8160" y="914"/>
                    </a:lnTo>
                    <a:lnTo>
                      <a:pt x="3340" y="914"/>
                    </a:lnTo>
                    <a:cubicBezTo>
                      <a:pt x="2332" y="851"/>
                      <a:pt x="1355" y="536"/>
                      <a:pt x="5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95;p22"/>
              <p:cNvSpPr/>
              <p:nvPr/>
            </p:nvSpPr>
            <p:spPr>
              <a:xfrm>
                <a:off x="-56505475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0"/>
                    </a:moveTo>
                    <a:lnTo>
                      <a:pt x="1" y="2552"/>
                    </a:lnTo>
                    <a:cubicBezTo>
                      <a:pt x="442" y="2269"/>
                      <a:pt x="757" y="1796"/>
                      <a:pt x="757" y="1260"/>
                    </a:cubicBezTo>
                    <a:cubicBezTo>
                      <a:pt x="757" y="693"/>
                      <a:pt x="473" y="221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群組 1"/>
          <p:cNvGrpSpPr/>
          <p:nvPr/>
        </p:nvGrpSpPr>
        <p:grpSpPr>
          <a:xfrm>
            <a:off x="1943355" y="1499907"/>
            <a:ext cx="1205353" cy="1026963"/>
            <a:chOff x="1959878" y="2660782"/>
            <a:chExt cx="731951" cy="593118"/>
          </a:xfrm>
        </p:grpSpPr>
        <p:sp>
          <p:nvSpPr>
            <p:cNvPr id="17" name="Google Shape;797;p22"/>
            <p:cNvSpPr/>
            <p:nvPr/>
          </p:nvSpPr>
          <p:spPr>
            <a:xfrm>
              <a:off x="1959878" y="2660782"/>
              <a:ext cx="731951" cy="593118"/>
            </a:xfrm>
            <a:custGeom>
              <a:avLst/>
              <a:gdLst/>
              <a:ahLst/>
              <a:cxnLst/>
              <a:rect l="l" t="t" r="r" b="b"/>
              <a:pathLst>
                <a:path w="25338" h="20532" extrusionOk="0">
                  <a:moveTo>
                    <a:pt x="16193" y="1150"/>
                  </a:moveTo>
                  <a:cubicBezTo>
                    <a:pt x="16848" y="1245"/>
                    <a:pt x="17491" y="1352"/>
                    <a:pt x="18110" y="1435"/>
                  </a:cubicBezTo>
                  <a:lnTo>
                    <a:pt x="18122" y="1435"/>
                  </a:lnTo>
                  <a:cubicBezTo>
                    <a:pt x="20492" y="2221"/>
                    <a:pt x="22313" y="4567"/>
                    <a:pt x="23159" y="7234"/>
                  </a:cubicBezTo>
                  <a:cubicBezTo>
                    <a:pt x="24623" y="11901"/>
                    <a:pt x="22813" y="16866"/>
                    <a:pt x="18194" y="18771"/>
                  </a:cubicBezTo>
                  <a:cubicBezTo>
                    <a:pt x="16610" y="19428"/>
                    <a:pt x="14855" y="19746"/>
                    <a:pt x="13110" y="19746"/>
                  </a:cubicBezTo>
                  <a:cubicBezTo>
                    <a:pt x="11915" y="19746"/>
                    <a:pt x="10725" y="19597"/>
                    <a:pt x="9597" y="19307"/>
                  </a:cubicBezTo>
                  <a:cubicBezTo>
                    <a:pt x="9085" y="19164"/>
                    <a:pt x="8633" y="18985"/>
                    <a:pt x="8216" y="18747"/>
                  </a:cubicBezTo>
                  <a:cubicBezTo>
                    <a:pt x="8181" y="18723"/>
                    <a:pt x="8133" y="18699"/>
                    <a:pt x="8085" y="18687"/>
                  </a:cubicBezTo>
                  <a:cubicBezTo>
                    <a:pt x="6157" y="17556"/>
                    <a:pt x="5216" y="15461"/>
                    <a:pt x="4644" y="13187"/>
                  </a:cubicBezTo>
                  <a:cubicBezTo>
                    <a:pt x="4025" y="10722"/>
                    <a:pt x="3811" y="7234"/>
                    <a:pt x="5525" y="5138"/>
                  </a:cubicBezTo>
                  <a:cubicBezTo>
                    <a:pt x="7240" y="3055"/>
                    <a:pt x="10752" y="2614"/>
                    <a:pt x="13169" y="1828"/>
                  </a:cubicBezTo>
                  <a:cubicBezTo>
                    <a:pt x="13217" y="1816"/>
                    <a:pt x="13253" y="1793"/>
                    <a:pt x="13288" y="1769"/>
                  </a:cubicBezTo>
                  <a:cubicBezTo>
                    <a:pt x="13352" y="1804"/>
                    <a:pt x="13425" y="1827"/>
                    <a:pt x="13503" y="1827"/>
                  </a:cubicBezTo>
                  <a:cubicBezTo>
                    <a:pt x="13556" y="1827"/>
                    <a:pt x="13612" y="1817"/>
                    <a:pt x="13669" y="1793"/>
                  </a:cubicBezTo>
                  <a:cubicBezTo>
                    <a:pt x="14539" y="1376"/>
                    <a:pt x="15396" y="1173"/>
                    <a:pt x="16193" y="1150"/>
                  </a:cubicBezTo>
                  <a:close/>
                  <a:moveTo>
                    <a:pt x="11911" y="0"/>
                  </a:moveTo>
                  <a:cubicBezTo>
                    <a:pt x="10367" y="0"/>
                    <a:pt x="8838" y="203"/>
                    <a:pt x="7347" y="792"/>
                  </a:cubicBezTo>
                  <a:cubicBezTo>
                    <a:pt x="4609" y="1876"/>
                    <a:pt x="2835" y="4436"/>
                    <a:pt x="1870" y="7115"/>
                  </a:cubicBezTo>
                  <a:cubicBezTo>
                    <a:pt x="1" y="12270"/>
                    <a:pt x="1930" y="18354"/>
                    <a:pt x="7728" y="19414"/>
                  </a:cubicBezTo>
                  <a:cubicBezTo>
                    <a:pt x="7966" y="19533"/>
                    <a:pt x="8204" y="19652"/>
                    <a:pt x="8466" y="19747"/>
                  </a:cubicBezTo>
                  <a:cubicBezTo>
                    <a:pt x="9904" y="20283"/>
                    <a:pt x="11436" y="20531"/>
                    <a:pt x="12974" y="20531"/>
                  </a:cubicBezTo>
                  <a:cubicBezTo>
                    <a:pt x="14990" y="20531"/>
                    <a:pt x="17017" y="20105"/>
                    <a:pt x="18860" y="19342"/>
                  </a:cubicBezTo>
                  <a:cubicBezTo>
                    <a:pt x="23921" y="17259"/>
                    <a:pt x="25337" y="11520"/>
                    <a:pt x="23802" y="6662"/>
                  </a:cubicBezTo>
                  <a:cubicBezTo>
                    <a:pt x="22909" y="3852"/>
                    <a:pt x="20944" y="1590"/>
                    <a:pt x="18491" y="745"/>
                  </a:cubicBezTo>
                  <a:cubicBezTo>
                    <a:pt x="18444" y="709"/>
                    <a:pt x="18384" y="685"/>
                    <a:pt x="18313" y="673"/>
                  </a:cubicBezTo>
                  <a:cubicBezTo>
                    <a:pt x="18289" y="661"/>
                    <a:pt x="18253" y="661"/>
                    <a:pt x="18229" y="661"/>
                  </a:cubicBezTo>
                  <a:cubicBezTo>
                    <a:pt x="17645" y="482"/>
                    <a:pt x="17028" y="387"/>
                    <a:pt x="16400" y="387"/>
                  </a:cubicBezTo>
                  <a:cubicBezTo>
                    <a:pt x="16363" y="387"/>
                    <a:pt x="16326" y="387"/>
                    <a:pt x="16289" y="388"/>
                  </a:cubicBezTo>
                  <a:cubicBezTo>
                    <a:pt x="14829" y="180"/>
                    <a:pt x="13363" y="0"/>
                    <a:pt x="11911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799;p22"/>
            <p:cNvGrpSpPr/>
            <p:nvPr/>
          </p:nvGrpSpPr>
          <p:grpSpPr>
            <a:xfrm>
              <a:off x="2236310" y="2816997"/>
              <a:ext cx="246070" cy="280688"/>
              <a:chOff x="-54793175" y="3198925"/>
              <a:chExt cx="279625" cy="319000"/>
            </a:xfrm>
          </p:grpSpPr>
          <p:sp>
            <p:nvSpPr>
              <p:cNvPr id="20" name="Google Shape;800;p22"/>
              <p:cNvSpPr/>
              <p:nvPr/>
            </p:nvSpPr>
            <p:spPr>
              <a:xfrm>
                <a:off x="-54532475" y="3354075"/>
                <a:ext cx="18925" cy="6067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427" extrusionOk="0">
                    <a:moveTo>
                      <a:pt x="1" y="1"/>
                    </a:moveTo>
                    <a:lnTo>
                      <a:pt x="1" y="788"/>
                    </a:lnTo>
                    <a:cubicBezTo>
                      <a:pt x="158" y="1355"/>
                      <a:pt x="190" y="1891"/>
                      <a:pt x="190" y="2427"/>
                    </a:cubicBezTo>
                    <a:cubicBezTo>
                      <a:pt x="505" y="2143"/>
                      <a:pt x="757" y="1734"/>
                      <a:pt x="757" y="1261"/>
                    </a:cubicBezTo>
                    <a:cubicBezTo>
                      <a:pt x="757" y="725"/>
                      <a:pt x="473" y="253"/>
                      <a:pt x="1" y="1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01;p22"/>
              <p:cNvSpPr/>
              <p:nvPr/>
            </p:nvSpPr>
            <p:spPr>
              <a:xfrm>
                <a:off x="-54793175" y="3198925"/>
                <a:ext cx="97675" cy="126050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5042" extrusionOk="0">
                    <a:moveTo>
                      <a:pt x="2993" y="0"/>
                    </a:moveTo>
                    <a:cubicBezTo>
                      <a:pt x="2426" y="0"/>
                      <a:pt x="1954" y="315"/>
                      <a:pt x="1702" y="756"/>
                    </a:cubicBezTo>
                    <a:cubicBezTo>
                      <a:pt x="1632" y="746"/>
                      <a:pt x="1562" y="742"/>
                      <a:pt x="1494" y="742"/>
                    </a:cubicBezTo>
                    <a:cubicBezTo>
                      <a:pt x="695" y="742"/>
                      <a:pt x="0" y="1396"/>
                      <a:pt x="0" y="2237"/>
                    </a:cubicBezTo>
                    <a:cubicBezTo>
                      <a:pt x="0" y="2521"/>
                      <a:pt x="63" y="2741"/>
                      <a:pt x="190" y="2993"/>
                    </a:cubicBezTo>
                    <a:cubicBezTo>
                      <a:pt x="63" y="3214"/>
                      <a:pt x="0" y="3466"/>
                      <a:pt x="0" y="3749"/>
                    </a:cubicBezTo>
                    <a:cubicBezTo>
                      <a:pt x="0" y="4285"/>
                      <a:pt x="316" y="4758"/>
                      <a:pt x="757" y="5041"/>
                    </a:cubicBezTo>
                    <a:lnTo>
                      <a:pt x="757" y="4852"/>
                    </a:lnTo>
                    <a:cubicBezTo>
                      <a:pt x="757" y="2804"/>
                      <a:pt x="2048" y="1008"/>
                      <a:pt x="3907" y="315"/>
                    </a:cubicBezTo>
                    <a:cubicBezTo>
                      <a:pt x="3655" y="126"/>
                      <a:pt x="3340" y="0"/>
                      <a:pt x="2993" y="0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02;p22"/>
              <p:cNvSpPr/>
              <p:nvPr/>
            </p:nvSpPr>
            <p:spPr>
              <a:xfrm>
                <a:off x="-54624625" y="3349350"/>
                <a:ext cx="55150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7" extrusionOk="0">
                    <a:moveTo>
                      <a:pt x="1103" y="1"/>
                    </a:moveTo>
                    <a:cubicBezTo>
                      <a:pt x="473" y="1"/>
                      <a:pt x="1" y="505"/>
                      <a:pt x="1" y="1103"/>
                    </a:cubicBezTo>
                    <a:cubicBezTo>
                      <a:pt x="1" y="1702"/>
                      <a:pt x="473" y="2206"/>
                      <a:pt x="1103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505"/>
                      <a:pt x="1702" y="1"/>
                      <a:pt x="1103" y="1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03;p22"/>
              <p:cNvSpPr/>
              <p:nvPr/>
            </p:nvSpPr>
            <p:spPr>
              <a:xfrm>
                <a:off x="-54737250" y="3349350"/>
                <a:ext cx="55150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7" extrusionOk="0">
                    <a:moveTo>
                      <a:pt x="1103" y="1"/>
                    </a:moveTo>
                    <a:cubicBezTo>
                      <a:pt x="504" y="1"/>
                      <a:pt x="0" y="505"/>
                      <a:pt x="0" y="1103"/>
                    </a:cubicBezTo>
                    <a:cubicBezTo>
                      <a:pt x="0" y="1702"/>
                      <a:pt x="504" y="2206"/>
                      <a:pt x="1103" y="2206"/>
                    </a:cubicBezTo>
                    <a:cubicBezTo>
                      <a:pt x="1733" y="2206"/>
                      <a:pt x="2206" y="1702"/>
                      <a:pt x="2206" y="1103"/>
                    </a:cubicBezTo>
                    <a:cubicBezTo>
                      <a:pt x="2206" y="505"/>
                      <a:pt x="1733" y="1"/>
                      <a:pt x="1103" y="1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04;p22"/>
              <p:cNvSpPr/>
              <p:nvPr/>
            </p:nvSpPr>
            <p:spPr>
              <a:xfrm>
                <a:off x="-54770325" y="3218600"/>
                <a:ext cx="233925" cy="299325"/>
              </a:xfrm>
              <a:custGeom>
                <a:avLst/>
                <a:gdLst/>
                <a:ahLst/>
                <a:cxnLst/>
                <a:rect l="l" t="t" r="r" b="b"/>
                <a:pathLst>
                  <a:path w="9357" h="11973" extrusionOk="0">
                    <a:moveTo>
                      <a:pt x="6175" y="2962"/>
                    </a:moveTo>
                    <a:cubicBezTo>
                      <a:pt x="6364" y="2962"/>
                      <a:pt x="6522" y="3120"/>
                      <a:pt x="6522" y="3309"/>
                    </a:cubicBezTo>
                    <a:cubicBezTo>
                      <a:pt x="6522" y="3498"/>
                      <a:pt x="6364" y="3656"/>
                      <a:pt x="6175" y="3656"/>
                    </a:cubicBezTo>
                    <a:lnTo>
                      <a:pt x="3182" y="3656"/>
                    </a:lnTo>
                    <a:cubicBezTo>
                      <a:pt x="2993" y="3656"/>
                      <a:pt x="2836" y="3498"/>
                      <a:pt x="2836" y="3309"/>
                    </a:cubicBezTo>
                    <a:cubicBezTo>
                      <a:pt x="2836" y="3120"/>
                      <a:pt x="2993" y="2962"/>
                      <a:pt x="3182" y="2962"/>
                    </a:cubicBezTo>
                    <a:close/>
                    <a:moveTo>
                      <a:pt x="6931" y="4443"/>
                    </a:moveTo>
                    <a:cubicBezTo>
                      <a:pt x="9357" y="4443"/>
                      <a:pt x="9357" y="8192"/>
                      <a:pt x="6931" y="8192"/>
                    </a:cubicBezTo>
                    <a:cubicBezTo>
                      <a:pt x="6018" y="8192"/>
                      <a:pt x="5261" y="7562"/>
                      <a:pt x="5104" y="6680"/>
                    </a:cubicBezTo>
                    <a:lnTo>
                      <a:pt x="4285" y="6680"/>
                    </a:lnTo>
                    <a:cubicBezTo>
                      <a:pt x="4127" y="7562"/>
                      <a:pt x="3340" y="8192"/>
                      <a:pt x="2458" y="8192"/>
                    </a:cubicBezTo>
                    <a:cubicBezTo>
                      <a:pt x="0" y="8192"/>
                      <a:pt x="0" y="4443"/>
                      <a:pt x="2458" y="4443"/>
                    </a:cubicBezTo>
                    <a:cubicBezTo>
                      <a:pt x="3371" y="4443"/>
                      <a:pt x="4127" y="5073"/>
                      <a:pt x="4285" y="5955"/>
                    </a:cubicBezTo>
                    <a:lnTo>
                      <a:pt x="5104" y="5955"/>
                    </a:lnTo>
                    <a:cubicBezTo>
                      <a:pt x="5261" y="5073"/>
                      <a:pt x="6049" y="4443"/>
                      <a:pt x="6931" y="4443"/>
                    </a:cubicBezTo>
                    <a:close/>
                    <a:moveTo>
                      <a:pt x="5695" y="8547"/>
                    </a:moveTo>
                    <a:cubicBezTo>
                      <a:pt x="5789" y="8547"/>
                      <a:pt x="5876" y="8586"/>
                      <a:pt x="5923" y="8665"/>
                    </a:cubicBezTo>
                    <a:cubicBezTo>
                      <a:pt x="6144" y="8791"/>
                      <a:pt x="6144" y="9011"/>
                      <a:pt x="5986" y="9169"/>
                    </a:cubicBezTo>
                    <a:cubicBezTo>
                      <a:pt x="5608" y="9515"/>
                      <a:pt x="5135" y="9704"/>
                      <a:pt x="4631" y="9704"/>
                    </a:cubicBezTo>
                    <a:cubicBezTo>
                      <a:pt x="4127" y="9704"/>
                      <a:pt x="3655" y="9515"/>
                      <a:pt x="3340" y="9169"/>
                    </a:cubicBezTo>
                    <a:cubicBezTo>
                      <a:pt x="3182" y="9011"/>
                      <a:pt x="3182" y="8791"/>
                      <a:pt x="3340" y="8665"/>
                    </a:cubicBezTo>
                    <a:cubicBezTo>
                      <a:pt x="3418" y="8586"/>
                      <a:pt x="3513" y="8547"/>
                      <a:pt x="3603" y="8547"/>
                    </a:cubicBezTo>
                    <a:cubicBezTo>
                      <a:pt x="3694" y="8547"/>
                      <a:pt x="3781" y="8586"/>
                      <a:pt x="3844" y="8665"/>
                    </a:cubicBezTo>
                    <a:cubicBezTo>
                      <a:pt x="4064" y="8885"/>
                      <a:pt x="4348" y="8996"/>
                      <a:pt x="4631" y="8996"/>
                    </a:cubicBezTo>
                    <a:cubicBezTo>
                      <a:pt x="4915" y="8996"/>
                      <a:pt x="5198" y="8885"/>
                      <a:pt x="5419" y="8665"/>
                    </a:cubicBezTo>
                    <a:cubicBezTo>
                      <a:pt x="5498" y="8586"/>
                      <a:pt x="5600" y="8547"/>
                      <a:pt x="5695" y="8547"/>
                    </a:cubicBezTo>
                    <a:close/>
                    <a:moveTo>
                      <a:pt x="4663" y="1"/>
                    </a:moveTo>
                    <a:cubicBezTo>
                      <a:pt x="2426" y="1"/>
                      <a:pt x="599" y="1828"/>
                      <a:pt x="599" y="4097"/>
                    </a:cubicBezTo>
                    <a:lnTo>
                      <a:pt x="599" y="6270"/>
                    </a:lnTo>
                    <a:cubicBezTo>
                      <a:pt x="158" y="7751"/>
                      <a:pt x="441" y="9137"/>
                      <a:pt x="1260" y="10240"/>
                    </a:cubicBezTo>
                    <a:cubicBezTo>
                      <a:pt x="2079" y="11343"/>
                      <a:pt x="3340" y="11973"/>
                      <a:pt x="4663" y="11973"/>
                    </a:cubicBezTo>
                    <a:cubicBezTo>
                      <a:pt x="6018" y="11973"/>
                      <a:pt x="7309" y="11343"/>
                      <a:pt x="8097" y="10240"/>
                    </a:cubicBezTo>
                    <a:cubicBezTo>
                      <a:pt x="8916" y="9169"/>
                      <a:pt x="9200" y="7783"/>
                      <a:pt x="8758" y="6270"/>
                    </a:cubicBezTo>
                    <a:lnTo>
                      <a:pt x="8758" y="4097"/>
                    </a:lnTo>
                    <a:cubicBezTo>
                      <a:pt x="8758" y="2994"/>
                      <a:pt x="8349" y="1954"/>
                      <a:pt x="7593" y="1167"/>
                    </a:cubicBezTo>
                    <a:cubicBezTo>
                      <a:pt x="6805" y="379"/>
                      <a:pt x="5766" y="1"/>
                      <a:pt x="4663" y="1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05;p22"/>
              <p:cNvSpPr/>
              <p:nvPr/>
            </p:nvSpPr>
            <p:spPr>
              <a:xfrm>
                <a:off x="-54612025" y="3198925"/>
                <a:ext cx="96100" cy="123675"/>
              </a:xfrm>
              <a:custGeom>
                <a:avLst/>
                <a:gdLst/>
                <a:ahLst/>
                <a:cxnLst/>
                <a:rect l="l" t="t" r="r" b="b"/>
                <a:pathLst>
                  <a:path w="3844" h="4947" extrusionOk="0">
                    <a:moveTo>
                      <a:pt x="851" y="0"/>
                    </a:moveTo>
                    <a:cubicBezTo>
                      <a:pt x="536" y="0"/>
                      <a:pt x="221" y="95"/>
                      <a:pt x="1" y="252"/>
                    </a:cubicBezTo>
                    <a:cubicBezTo>
                      <a:pt x="662" y="504"/>
                      <a:pt x="1261" y="882"/>
                      <a:pt x="1765" y="1418"/>
                    </a:cubicBezTo>
                    <a:cubicBezTo>
                      <a:pt x="2679" y="2363"/>
                      <a:pt x="3183" y="3560"/>
                      <a:pt x="3183" y="4821"/>
                    </a:cubicBezTo>
                    <a:lnTo>
                      <a:pt x="3183" y="4947"/>
                    </a:lnTo>
                    <a:cubicBezTo>
                      <a:pt x="3592" y="4695"/>
                      <a:pt x="3844" y="4253"/>
                      <a:pt x="3844" y="3749"/>
                    </a:cubicBezTo>
                    <a:cubicBezTo>
                      <a:pt x="3844" y="3466"/>
                      <a:pt x="3781" y="3214"/>
                      <a:pt x="3655" y="2993"/>
                    </a:cubicBezTo>
                    <a:cubicBezTo>
                      <a:pt x="3781" y="2741"/>
                      <a:pt x="3844" y="2521"/>
                      <a:pt x="3844" y="2237"/>
                    </a:cubicBezTo>
                    <a:cubicBezTo>
                      <a:pt x="3844" y="1380"/>
                      <a:pt x="3123" y="716"/>
                      <a:pt x="2330" y="716"/>
                    </a:cubicBezTo>
                    <a:cubicBezTo>
                      <a:pt x="2279" y="716"/>
                      <a:pt x="2227" y="719"/>
                      <a:pt x="2174" y="725"/>
                    </a:cubicBezTo>
                    <a:cubicBezTo>
                      <a:pt x="1891" y="252"/>
                      <a:pt x="1418" y="0"/>
                      <a:pt x="851" y="0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06;p22"/>
              <p:cNvSpPr/>
              <p:nvPr/>
            </p:nvSpPr>
            <p:spPr>
              <a:xfrm>
                <a:off x="-54793175" y="3353300"/>
                <a:ext cx="18925" cy="6067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427" extrusionOk="0">
                    <a:moveTo>
                      <a:pt x="757" y="0"/>
                    </a:moveTo>
                    <a:cubicBezTo>
                      <a:pt x="316" y="284"/>
                      <a:pt x="0" y="756"/>
                      <a:pt x="0" y="1292"/>
                    </a:cubicBezTo>
                    <a:cubicBezTo>
                      <a:pt x="0" y="1765"/>
                      <a:pt x="190" y="2174"/>
                      <a:pt x="536" y="2426"/>
                    </a:cubicBezTo>
                    <a:cubicBezTo>
                      <a:pt x="505" y="1859"/>
                      <a:pt x="599" y="1292"/>
                      <a:pt x="757" y="756"/>
                    </a:cubicBezTo>
                    <a:lnTo>
                      <a:pt x="75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群組 39"/>
          <p:cNvGrpSpPr/>
          <p:nvPr/>
        </p:nvGrpSpPr>
        <p:grpSpPr>
          <a:xfrm>
            <a:off x="10197036" y="1439659"/>
            <a:ext cx="1205307" cy="1027013"/>
            <a:chOff x="8151895" y="2816997"/>
            <a:chExt cx="731923" cy="593147"/>
          </a:xfrm>
        </p:grpSpPr>
        <p:sp>
          <p:nvSpPr>
            <p:cNvPr id="28" name="Google Shape;808;p22"/>
            <p:cNvSpPr/>
            <p:nvPr/>
          </p:nvSpPr>
          <p:spPr>
            <a:xfrm>
              <a:off x="8151895" y="2816997"/>
              <a:ext cx="731923" cy="593147"/>
            </a:xfrm>
            <a:custGeom>
              <a:avLst/>
              <a:gdLst/>
              <a:ahLst/>
              <a:cxnLst/>
              <a:rect l="l" t="t" r="r" b="b"/>
              <a:pathLst>
                <a:path w="25337" h="20533" extrusionOk="0">
                  <a:moveTo>
                    <a:pt x="16193" y="1150"/>
                  </a:moveTo>
                  <a:cubicBezTo>
                    <a:pt x="16848" y="1246"/>
                    <a:pt x="17491" y="1353"/>
                    <a:pt x="18110" y="1436"/>
                  </a:cubicBezTo>
                  <a:lnTo>
                    <a:pt x="18122" y="1436"/>
                  </a:lnTo>
                  <a:cubicBezTo>
                    <a:pt x="20491" y="2222"/>
                    <a:pt x="22313" y="4567"/>
                    <a:pt x="23158" y="7234"/>
                  </a:cubicBezTo>
                  <a:cubicBezTo>
                    <a:pt x="24622" y="11890"/>
                    <a:pt x="22813" y="16867"/>
                    <a:pt x="18193" y="18772"/>
                  </a:cubicBezTo>
                  <a:cubicBezTo>
                    <a:pt x="16604" y="19424"/>
                    <a:pt x="14842" y="19743"/>
                    <a:pt x="13090" y="19743"/>
                  </a:cubicBezTo>
                  <a:cubicBezTo>
                    <a:pt x="11902" y="19743"/>
                    <a:pt x="10718" y="19596"/>
                    <a:pt x="9597" y="19307"/>
                  </a:cubicBezTo>
                  <a:cubicBezTo>
                    <a:pt x="9085" y="19165"/>
                    <a:pt x="8632" y="18986"/>
                    <a:pt x="8204" y="18748"/>
                  </a:cubicBezTo>
                  <a:cubicBezTo>
                    <a:pt x="8180" y="18724"/>
                    <a:pt x="8132" y="18700"/>
                    <a:pt x="8085" y="18688"/>
                  </a:cubicBezTo>
                  <a:cubicBezTo>
                    <a:pt x="6156" y="17557"/>
                    <a:pt x="5215" y="15450"/>
                    <a:pt x="4644" y="13188"/>
                  </a:cubicBezTo>
                  <a:cubicBezTo>
                    <a:pt x="4025" y="10723"/>
                    <a:pt x="3810" y="7234"/>
                    <a:pt x="5525" y="5139"/>
                  </a:cubicBezTo>
                  <a:cubicBezTo>
                    <a:pt x="7239" y="3055"/>
                    <a:pt x="10752" y="2615"/>
                    <a:pt x="13169" y="1829"/>
                  </a:cubicBezTo>
                  <a:cubicBezTo>
                    <a:pt x="13216" y="1817"/>
                    <a:pt x="13252" y="1793"/>
                    <a:pt x="13288" y="1770"/>
                  </a:cubicBezTo>
                  <a:cubicBezTo>
                    <a:pt x="13352" y="1805"/>
                    <a:pt x="13424" y="1828"/>
                    <a:pt x="13500" y="1828"/>
                  </a:cubicBezTo>
                  <a:cubicBezTo>
                    <a:pt x="13551" y="1828"/>
                    <a:pt x="13604" y="1817"/>
                    <a:pt x="13657" y="1793"/>
                  </a:cubicBezTo>
                  <a:cubicBezTo>
                    <a:pt x="14538" y="1377"/>
                    <a:pt x="15395" y="1174"/>
                    <a:pt x="16193" y="1150"/>
                  </a:cubicBezTo>
                  <a:close/>
                  <a:moveTo>
                    <a:pt x="11911" y="1"/>
                  </a:moveTo>
                  <a:cubicBezTo>
                    <a:pt x="10367" y="1"/>
                    <a:pt x="8838" y="204"/>
                    <a:pt x="7347" y="793"/>
                  </a:cubicBezTo>
                  <a:cubicBezTo>
                    <a:pt x="4608" y="1877"/>
                    <a:pt x="2834" y="4437"/>
                    <a:pt x="1870" y="7104"/>
                  </a:cubicBezTo>
                  <a:cubicBezTo>
                    <a:pt x="0" y="12271"/>
                    <a:pt x="1929" y="18355"/>
                    <a:pt x="7728" y="19415"/>
                  </a:cubicBezTo>
                  <a:cubicBezTo>
                    <a:pt x="7966" y="19534"/>
                    <a:pt x="8204" y="19653"/>
                    <a:pt x="8454" y="19748"/>
                  </a:cubicBezTo>
                  <a:cubicBezTo>
                    <a:pt x="9897" y="20284"/>
                    <a:pt x="11431" y="20532"/>
                    <a:pt x="12972" y="20532"/>
                  </a:cubicBezTo>
                  <a:cubicBezTo>
                    <a:pt x="14989" y="20532"/>
                    <a:pt x="17016" y="20106"/>
                    <a:pt x="18860" y="19343"/>
                  </a:cubicBezTo>
                  <a:cubicBezTo>
                    <a:pt x="23920" y="17248"/>
                    <a:pt x="25337" y="11521"/>
                    <a:pt x="23801" y="6663"/>
                  </a:cubicBezTo>
                  <a:cubicBezTo>
                    <a:pt x="22908" y="3841"/>
                    <a:pt x="20943" y="1591"/>
                    <a:pt x="18491" y="746"/>
                  </a:cubicBezTo>
                  <a:cubicBezTo>
                    <a:pt x="18443" y="710"/>
                    <a:pt x="18384" y="686"/>
                    <a:pt x="18312" y="674"/>
                  </a:cubicBezTo>
                  <a:cubicBezTo>
                    <a:pt x="18288" y="662"/>
                    <a:pt x="18253" y="662"/>
                    <a:pt x="18229" y="662"/>
                  </a:cubicBezTo>
                  <a:cubicBezTo>
                    <a:pt x="17644" y="482"/>
                    <a:pt x="17028" y="387"/>
                    <a:pt x="16399" y="387"/>
                  </a:cubicBezTo>
                  <a:cubicBezTo>
                    <a:pt x="16362" y="387"/>
                    <a:pt x="16325" y="388"/>
                    <a:pt x="16288" y="388"/>
                  </a:cubicBezTo>
                  <a:cubicBezTo>
                    <a:pt x="14828" y="181"/>
                    <a:pt x="13363" y="1"/>
                    <a:pt x="11911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810;p22"/>
            <p:cNvGrpSpPr/>
            <p:nvPr/>
          </p:nvGrpSpPr>
          <p:grpSpPr>
            <a:xfrm>
              <a:off x="8432362" y="2986960"/>
              <a:ext cx="246070" cy="280006"/>
              <a:chOff x="-54793175" y="3982600"/>
              <a:chExt cx="279625" cy="318225"/>
            </a:xfrm>
          </p:grpSpPr>
          <p:sp>
            <p:nvSpPr>
              <p:cNvPr id="31" name="Google Shape;811;p22"/>
              <p:cNvSpPr/>
              <p:nvPr/>
            </p:nvSpPr>
            <p:spPr>
              <a:xfrm>
                <a:off x="-54646675" y="3982600"/>
                <a:ext cx="1134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443" extrusionOk="0">
                    <a:moveTo>
                      <a:pt x="0" y="1"/>
                    </a:moveTo>
                    <a:cubicBezTo>
                      <a:pt x="1261" y="221"/>
                      <a:pt x="2237" y="2080"/>
                      <a:pt x="2332" y="4443"/>
                    </a:cubicBezTo>
                    <a:lnTo>
                      <a:pt x="4128" y="4443"/>
                    </a:lnTo>
                    <a:cubicBezTo>
                      <a:pt x="4380" y="4443"/>
                      <a:pt x="4537" y="4254"/>
                      <a:pt x="4506" y="4002"/>
                    </a:cubicBezTo>
                    <a:cubicBezTo>
                      <a:pt x="4128" y="1859"/>
                      <a:pt x="2300" y="158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12;p22"/>
              <p:cNvSpPr/>
              <p:nvPr/>
            </p:nvSpPr>
            <p:spPr>
              <a:xfrm>
                <a:off x="-54644325" y="4003075"/>
                <a:ext cx="36250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3624" extrusionOk="0">
                    <a:moveTo>
                      <a:pt x="1" y="1"/>
                    </a:moveTo>
                    <a:lnTo>
                      <a:pt x="1" y="3624"/>
                    </a:lnTo>
                    <a:lnTo>
                      <a:pt x="1450" y="3624"/>
                    </a:lnTo>
                    <a:cubicBezTo>
                      <a:pt x="1419" y="1765"/>
                      <a:pt x="726" y="379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13;p22"/>
              <p:cNvSpPr/>
              <p:nvPr/>
            </p:nvSpPr>
            <p:spPr>
              <a:xfrm>
                <a:off x="-54773475" y="3983400"/>
                <a:ext cx="1134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443" extrusionOk="0">
                    <a:moveTo>
                      <a:pt x="4537" y="0"/>
                    </a:moveTo>
                    <a:lnTo>
                      <a:pt x="4537" y="0"/>
                    </a:lnTo>
                    <a:cubicBezTo>
                      <a:pt x="2237" y="126"/>
                      <a:pt x="378" y="1827"/>
                      <a:pt x="32" y="4033"/>
                    </a:cubicBezTo>
                    <a:cubicBezTo>
                      <a:pt x="0" y="4253"/>
                      <a:pt x="189" y="4442"/>
                      <a:pt x="378" y="4442"/>
                    </a:cubicBezTo>
                    <a:lnTo>
                      <a:pt x="2205" y="4442"/>
                    </a:lnTo>
                    <a:cubicBezTo>
                      <a:pt x="2268" y="2079"/>
                      <a:pt x="3277" y="252"/>
                      <a:pt x="45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14;p22"/>
              <p:cNvSpPr/>
              <p:nvPr/>
            </p:nvSpPr>
            <p:spPr>
              <a:xfrm>
                <a:off x="-54699450" y="4003075"/>
                <a:ext cx="36250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3624" extrusionOk="0">
                    <a:moveTo>
                      <a:pt x="1450" y="1"/>
                    </a:moveTo>
                    <a:cubicBezTo>
                      <a:pt x="725" y="379"/>
                      <a:pt x="64" y="1765"/>
                      <a:pt x="1" y="3624"/>
                    </a:cubicBezTo>
                    <a:lnTo>
                      <a:pt x="1450" y="3624"/>
                    </a:lnTo>
                    <a:lnTo>
                      <a:pt x="1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15;p22"/>
              <p:cNvSpPr/>
              <p:nvPr/>
            </p:nvSpPr>
            <p:spPr>
              <a:xfrm>
                <a:off x="-54756150" y="4112550"/>
                <a:ext cx="204800" cy="18827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7531" extrusionOk="0">
                    <a:moveTo>
                      <a:pt x="2615" y="1545"/>
                    </a:moveTo>
                    <a:cubicBezTo>
                      <a:pt x="2804" y="1545"/>
                      <a:pt x="2962" y="1671"/>
                      <a:pt x="2962" y="1891"/>
                    </a:cubicBezTo>
                    <a:cubicBezTo>
                      <a:pt x="2962" y="2080"/>
                      <a:pt x="2804" y="2238"/>
                      <a:pt x="2615" y="2238"/>
                    </a:cubicBezTo>
                    <a:cubicBezTo>
                      <a:pt x="2426" y="2238"/>
                      <a:pt x="2269" y="2080"/>
                      <a:pt x="2269" y="1891"/>
                    </a:cubicBezTo>
                    <a:cubicBezTo>
                      <a:pt x="2269" y="1702"/>
                      <a:pt x="2426" y="1545"/>
                      <a:pt x="2615" y="1545"/>
                    </a:cubicBezTo>
                    <a:close/>
                    <a:moveTo>
                      <a:pt x="5608" y="1545"/>
                    </a:moveTo>
                    <a:cubicBezTo>
                      <a:pt x="5797" y="1545"/>
                      <a:pt x="5955" y="1671"/>
                      <a:pt x="5955" y="1891"/>
                    </a:cubicBezTo>
                    <a:cubicBezTo>
                      <a:pt x="5955" y="2080"/>
                      <a:pt x="5797" y="2238"/>
                      <a:pt x="5608" y="2238"/>
                    </a:cubicBezTo>
                    <a:cubicBezTo>
                      <a:pt x="5419" y="2238"/>
                      <a:pt x="5262" y="2080"/>
                      <a:pt x="5262" y="1891"/>
                    </a:cubicBezTo>
                    <a:cubicBezTo>
                      <a:pt x="5199" y="1702"/>
                      <a:pt x="5419" y="1545"/>
                      <a:pt x="5608" y="1545"/>
                    </a:cubicBezTo>
                    <a:close/>
                    <a:moveTo>
                      <a:pt x="5163" y="4104"/>
                    </a:moveTo>
                    <a:cubicBezTo>
                      <a:pt x="5262" y="4104"/>
                      <a:pt x="5356" y="4144"/>
                      <a:pt x="5419" y="4223"/>
                    </a:cubicBezTo>
                    <a:cubicBezTo>
                      <a:pt x="5577" y="4380"/>
                      <a:pt x="5577" y="4601"/>
                      <a:pt x="5419" y="4727"/>
                    </a:cubicBezTo>
                    <a:cubicBezTo>
                      <a:pt x="5073" y="5073"/>
                      <a:pt x="4568" y="5262"/>
                      <a:pt x="4064" y="5262"/>
                    </a:cubicBezTo>
                    <a:cubicBezTo>
                      <a:pt x="3560" y="5262"/>
                      <a:pt x="3088" y="5073"/>
                      <a:pt x="2773" y="4727"/>
                    </a:cubicBezTo>
                    <a:cubicBezTo>
                      <a:pt x="2615" y="4569"/>
                      <a:pt x="2615" y="4317"/>
                      <a:pt x="2773" y="4223"/>
                    </a:cubicBezTo>
                    <a:cubicBezTo>
                      <a:pt x="2851" y="4144"/>
                      <a:pt x="2946" y="4104"/>
                      <a:pt x="3040" y="4104"/>
                    </a:cubicBezTo>
                    <a:cubicBezTo>
                      <a:pt x="3135" y="4104"/>
                      <a:pt x="3229" y="4144"/>
                      <a:pt x="3308" y="4223"/>
                    </a:cubicBezTo>
                    <a:cubicBezTo>
                      <a:pt x="3529" y="4427"/>
                      <a:pt x="3820" y="4530"/>
                      <a:pt x="4108" y="4530"/>
                    </a:cubicBezTo>
                    <a:cubicBezTo>
                      <a:pt x="4395" y="4530"/>
                      <a:pt x="4679" y="4427"/>
                      <a:pt x="4883" y="4223"/>
                    </a:cubicBezTo>
                    <a:cubicBezTo>
                      <a:pt x="4962" y="4144"/>
                      <a:pt x="5065" y="4104"/>
                      <a:pt x="5163" y="4104"/>
                    </a:cubicBezTo>
                    <a:close/>
                    <a:moveTo>
                      <a:pt x="0" y="1"/>
                    </a:moveTo>
                    <a:lnTo>
                      <a:pt x="0" y="3435"/>
                    </a:lnTo>
                    <a:cubicBezTo>
                      <a:pt x="0" y="5672"/>
                      <a:pt x="1859" y="7531"/>
                      <a:pt x="4096" y="7531"/>
                    </a:cubicBezTo>
                    <a:cubicBezTo>
                      <a:pt x="6364" y="7531"/>
                      <a:pt x="8191" y="5672"/>
                      <a:pt x="8191" y="3435"/>
                    </a:cubicBezTo>
                    <a:lnTo>
                      <a:pt x="81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16;p22"/>
              <p:cNvSpPr/>
              <p:nvPr/>
            </p:nvSpPr>
            <p:spPr>
              <a:xfrm>
                <a:off x="-54532475" y="4136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1"/>
                    </a:moveTo>
                    <a:lnTo>
                      <a:pt x="1" y="2552"/>
                    </a:lnTo>
                    <a:cubicBezTo>
                      <a:pt x="442" y="2300"/>
                      <a:pt x="757" y="1828"/>
                      <a:pt x="757" y="1261"/>
                    </a:cubicBezTo>
                    <a:cubicBezTo>
                      <a:pt x="757" y="757"/>
                      <a:pt x="442" y="284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17;p22"/>
              <p:cNvSpPr/>
              <p:nvPr/>
            </p:nvSpPr>
            <p:spPr>
              <a:xfrm>
                <a:off x="-54793175" y="4136975"/>
                <a:ext cx="1892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616" extrusionOk="0">
                    <a:moveTo>
                      <a:pt x="757" y="1"/>
                    </a:moveTo>
                    <a:cubicBezTo>
                      <a:pt x="316" y="284"/>
                      <a:pt x="0" y="757"/>
                      <a:pt x="0" y="1292"/>
                    </a:cubicBezTo>
                    <a:cubicBezTo>
                      <a:pt x="0" y="1859"/>
                      <a:pt x="316" y="2332"/>
                      <a:pt x="757" y="2615"/>
                    </a:cubicBezTo>
                    <a:lnTo>
                      <a:pt x="7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" name="Google Shape;558;p20"/>
          <p:cNvGrpSpPr/>
          <p:nvPr/>
        </p:nvGrpSpPr>
        <p:grpSpPr>
          <a:xfrm>
            <a:off x="2049670" y="2777850"/>
            <a:ext cx="429948" cy="591732"/>
            <a:chOff x="2945238" y="2130412"/>
            <a:chExt cx="429948" cy="591732"/>
          </a:xfrm>
        </p:grpSpPr>
        <p:sp>
          <p:nvSpPr>
            <p:cNvPr id="42" name="Google Shape;559;p20"/>
            <p:cNvSpPr/>
            <p:nvPr/>
          </p:nvSpPr>
          <p:spPr>
            <a:xfrm>
              <a:off x="2945238" y="2490523"/>
              <a:ext cx="429948" cy="231621"/>
            </a:xfrm>
            <a:custGeom>
              <a:avLst/>
              <a:gdLst/>
              <a:ahLst/>
              <a:cxnLst/>
              <a:rect l="l" t="t" r="r" b="b"/>
              <a:pathLst>
                <a:path w="20313" h="10943" extrusionOk="0">
                  <a:moveTo>
                    <a:pt x="10156" y="10942"/>
                  </a:moveTo>
                  <a:cubicBezTo>
                    <a:pt x="14038" y="10942"/>
                    <a:pt x="17586" y="9514"/>
                    <a:pt x="20312" y="7156"/>
                  </a:cubicBezTo>
                  <a:cubicBezTo>
                    <a:pt x="18824" y="2989"/>
                    <a:pt x="14835" y="1"/>
                    <a:pt x="10156" y="1"/>
                  </a:cubicBezTo>
                  <a:cubicBezTo>
                    <a:pt x="5477" y="1"/>
                    <a:pt x="1488" y="2989"/>
                    <a:pt x="0" y="7156"/>
                  </a:cubicBezTo>
                  <a:cubicBezTo>
                    <a:pt x="2727" y="9514"/>
                    <a:pt x="6275" y="10942"/>
                    <a:pt x="10156" y="109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60;p20"/>
            <p:cNvSpPr/>
            <p:nvPr/>
          </p:nvSpPr>
          <p:spPr>
            <a:xfrm>
              <a:off x="3014280" y="2197189"/>
              <a:ext cx="276472" cy="337981"/>
            </a:xfrm>
            <a:custGeom>
              <a:avLst/>
              <a:gdLst/>
              <a:ahLst/>
              <a:cxnLst/>
              <a:rect l="l" t="t" r="r" b="b"/>
              <a:pathLst>
                <a:path w="13062" h="15968" extrusionOk="0">
                  <a:moveTo>
                    <a:pt x="6632" y="15967"/>
                  </a:moveTo>
                  <a:lnTo>
                    <a:pt x="6430" y="15967"/>
                  </a:lnTo>
                  <a:cubicBezTo>
                    <a:pt x="2858" y="15967"/>
                    <a:pt x="0" y="12979"/>
                    <a:pt x="167" y="9419"/>
                  </a:cubicBezTo>
                  <a:lnTo>
                    <a:pt x="358" y="3894"/>
                  </a:lnTo>
                  <a:cubicBezTo>
                    <a:pt x="453" y="1715"/>
                    <a:pt x="2251" y="1"/>
                    <a:pt x="4430" y="1"/>
                  </a:cubicBezTo>
                  <a:lnTo>
                    <a:pt x="8716" y="1"/>
                  </a:lnTo>
                  <a:cubicBezTo>
                    <a:pt x="10847" y="1"/>
                    <a:pt x="12597" y="1680"/>
                    <a:pt x="12693" y="3811"/>
                  </a:cubicBezTo>
                  <a:lnTo>
                    <a:pt x="12895" y="9419"/>
                  </a:lnTo>
                  <a:cubicBezTo>
                    <a:pt x="13062" y="12979"/>
                    <a:pt x="10204" y="15967"/>
                    <a:pt x="6632" y="15967"/>
                  </a:cubicBezTo>
                  <a:close/>
                </a:path>
              </a:pathLst>
            </a:custGeom>
            <a:solidFill>
              <a:srgbClr val="ED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61;p20"/>
            <p:cNvSpPr/>
            <p:nvPr/>
          </p:nvSpPr>
          <p:spPr>
            <a:xfrm>
              <a:off x="3000619" y="2328479"/>
              <a:ext cx="23960" cy="52704"/>
            </a:xfrm>
            <a:custGeom>
              <a:avLst/>
              <a:gdLst/>
              <a:ahLst/>
              <a:cxnLst/>
              <a:rect l="l" t="t" r="r" b="b"/>
              <a:pathLst>
                <a:path w="1132" h="2490" extrusionOk="0">
                  <a:moveTo>
                    <a:pt x="1131" y="1"/>
                  </a:moveTo>
                  <a:lnTo>
                    <a:pt x="345" y="1"/>
                  </a:lnTo>
                  <a:cubicBezTo>
                    <a:pt x="155" y="1"/>
                    <a:pt x="0" y="168"/>
                    <a:pt x="0" y="358"/>
                  </a:cubicBezTo>
                  <a:lnTo>
                    <a:pt x="0" y="2132"/>
                  </a:lnTo>
                  <a:cubicBezTo>
                    <a:pt x="0" y="2335"/>
                    <a:pt x="155" y="2489"/>
                    <a:pt x="345" y="2489"/>
                  </a:cubicBezTo>
                  <a:lnTo>
                    <a:pt x="1048" y="2489"/>
                  </a:lnTo>
                  <a:close/>
                </a:path>
              </a:pathLst>
            </a:custGeom>
            <a:solidFill>
              <a:srgbClr val="BAC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62;p20"/>
            <p:cNvSpPr/>
            <p:nvPr/>
          </p:nvSpPr>
          <p:spPr>
            <a:xfrm>
              <a:off x="3280469" y="2328479"/>
              <a:ext cx="23960" cy="52704"/>
            </a:xfrm>
            <a:custGeom>
              <a:avLst/>
              <a:gdLst/>
              <a:ahLst/>
              <a:cxnLst/>
              <a:rect l="l" t="t" r="r" b="b"/>
              <a:pathLst>
                <a:path w="1132" h="2490" extrusionOk="0">
                  <a:moveTo>
                    <a:pt x="787" y="1"/>
                  </a:moveTo>
                  <a:lnTo>
                    <a:pt x="1" y="1"/>
                  </a:lnTo>
                  <a:lnTo>
                    <a:pt x="84" y="2489"/>
                  </a:lnTo>
                  <a:lnTo>
                    <a:pt x="787" y="2489"/>
                  </a:lnTo>
                  <a:cubicBezTo>
                    <a:pt x="977" y="2489"/>
                    <a:pt x="1132" y="2335"/>
                    <a:pt x="1132" y="2132"/>
                  </a:cubicBezTo>
                  <a:lnTo>
                    <a:pt x="1132" y="358"/>
                  </a:lnTo>
                  <a:cubicBezTo>
                    <a:pt x="1132" y="168"/>
                    <a:pt x="977" y="1"/>
                    <a:pt x="787" y="1"/>
                  </a:cubicBezTo>
                  <a:close/>
                </a:path>
              </a:pathLst>
            </a:custGeom>
            <a:solidFill>
              <a:srgbClr val="BAC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63;p20"/>
            <p:cNvSpPr/>
            <p:nvPr/>
          </p:nvSpPr>
          <p:spPr>
            <a:xfrm>
              <a:off x="3009496" y="2130412"/>
              <a:ext cx="286039" cy="198094"/>
            </a:xfrm>
            <a:custGeom>
              <a:avLst/>
              <a:gdLst/>
              <a:ahLst/>
              <a:cxnLst/>
              <a:rect l="l" t="t" r="r" b="b"/>
              <a:pathLst>
                <a:path w="13514" h="9359" extrusionOk="0">
                  <a:moveTo>
                    <a:pt x="13359" y="4418"/>
                  </a:moveTo>
                  <a:cubicBezTo>
                    <a:pt x="13264" y="1953"/>
                    <a:pt x="11144" y="1"/>
                    <a:pt x="6751" y="1"/>
                  </a:cubicBezTo>
                  <a:cubicBezTo>
                    <a:pt x="2084" y="1"/>
                    <a:pt x="250" y="2001"/>
                    <a:pt x="143" y="4525"/>
                  </a:cubicBezTo>
                  <a:lnTo>
                    <a:pt x="0" y="9359"/>
                  </a:lnTo>
                  <a:lnTo>
                    <a:pt x="500" y="9359"/>
                  </a:lnTo>
                  <a:lnTo>
                    <a:pt x="584" y="7049"/>
                  </a:lnTo>
                  <a:cubicBezTo>
                    <a:pt x="679" y="4870"/>
                    <a:pt x="2477" y="3156"/>
                    <a:pt x="4656" y="3156"/>
                  </a:cubicBezTo>
                  <a:lnTo>
                    <a:pt x="8942" y="3156"/>
                  </a:lnTo>
                  <a:cubicBezTo>
                    <a:pt x="11073" y="3156"/>
                    <a:pt x="12823" y="4835"/>
                    <a:pt x="12919" y="6966"/>
                  </a:cubicBezTo>
                  <a:lnTo>
                    <a:pt x="13014" y="9359"/>
                  </a:lnTo>
                  <a:lnTo>
                    <a:pt x="13514" y="9359"/>
                  </a:lnTo>
                  <a:close/>
                </a:path>
              </a:pathLst>
            </a:custGeom>
            <a:solidFill>
              <a:srgbClr val="8F9D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64;p20"/>
            <p:cNvSpPr/>
            <p:nvPr/>
          </p:nvSpPr>
          <p:spPr>
            <a:xfrm>
              <a:off x="3116594" y="2419470"/>
              <a:ext cx="71584" cy="35792"/>
            </a:xfrm>
            <a:custGeom>
              <a:avLst/>
              <a:gdLst/>
              <a:ahLst/>
              <a:cxnLst/>
              <a:rect l="l" t="t" r="r" b="b"/>
              <a:pathLst>
                <a:path w="3382" h="1691" extrusionOk="0">
                  <a:moveTo>
                    <a:pt x="3048" y="0"/>
                  </a:moveTo>
                  <a:lnTo>
                    <a:pt x="334" y="0"/>
                  </a:lnTo>
                  <a:cubicBezTo>
                    <a:pt x="143" y="0"/>
                    <a:pt x="0" y="179"/>
                    <a:pt x="48" y="369"/>
                  </a:cubicBezTo>
                  <a:cubicBezTo>
                    <a:pt x="215" y="1131"/>
                    <a:pt x="893" y="1691"/>
                    <a:pt x="1691" y="1691"/>
                  </a:cubicBezTo>
                  <a:cubicBezTo>
                    <a:pt x="2501" y="1691"/>
                    <a:pt x="3179" y="1131"/>
                    <a:pt x="3346" y="369"/>
                  </a:cubicBezTo>
                  <a:cubicBezTo>
                    <a:pt x="3382" y="179"/>
                    <a:pt x="3251" y="0"/>
                    <a:pt x="3048" y="0"/>
                  </a:cubicBezTo>
                  <a:close/>
                </a:path>
              </a:pathLst>
            </a:custGeom>
            <a:solidFill>
              <a:srgbClr val="8F9D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565;p20"/>
          <p:cNvGrpSpPr/>
          <p:nvPr/>
        </p:nvGrpSpPr>
        <p:grpSpPr>
          <a:xfrm>
            <a:off x="693263" y="2759661"/>
            <a:ext cx="439007" cy="598527"/>
            <a:chOff x="5764630" y="2123618"/>
            <a:chExt cx="439007" cy="598527"/>
          </a:xfrm>
        </p:grpSpPr>
        <p:sp>
          <p:nvSpPr>
            <p:cNvPr id="49" name="Google Shape;566;p20"/>
            <p:cNvSpPr/>
            <p:nvPr/>
          </p:nvSpPr>
          <p:spPr>
            <a:xfrm>
              <a:off x="5764630" y="2460785"/>
              <a:ext cx="439007" cy="261360"/>
            </a:xfrm>
            <a:custGeom>
              <a:avLst/>
              <a:gdLst/>
              <a:ahLst/>
              <a:cxnLst/>
              <a:rect l="l" t="t" r="r" b="b"/>
              <a:pathLst>
                <a:path w="20741" h="12348" extrusionOk="0">
                  <a:moveTo>
                    <a:pt x="10371" y="12347"/>
                  </a:moveTo>
                  <a:cubicBezTo>
                    <a:pt x="14359" y="12347"/>
                    <a:pt x="17991" y="10847"/>
                    <a:pt x="20741" y="8371"/>
                  </a:cubicBezTo>
                  <a:cubicBezTo>
                    <a:pt x="19717" y="3596"/>
                    <a:pt x="15467" y="1"/>
                    <a:pt x="10371" y="1"/>
                  </a:cubicBezTo>
                  <a:cubicBezTo>
                    <a:pt x="5287" y="1"/>
                    <a:pt x="1024" y="3596"/>
                    <a:pt x="0" y="8371"/>
                  </a:cubicBezTo>
                  <a:cubicBezTo>
                    <a:pt x="2751" y="10847"/>
                    <a:pt x="6382" y="12347"/>
                    <a:pt x="10371" y="12347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67;p20"/>
            <p:cNvSpPr/>
            <p:nvPr/>
          </p:nvSpPr>
          <p:spPr>
            <a:xfrm>
              <a:off x="5822581" y="2301514"/>
              <a:ext cx="23706" cy="51688"/>
            </a:xfrm>
            <a:custGeom>
              <a:avLst/>
              <a:gdLst/>
              <a:ahLst/>
              <a:cxnLst/>
              <a:rect l="l" t="t" r="r" b="b"/>
              <a:pathLst>
                <a:path w="1120" h="2442" extrusionOk="0">
                  <a:moveTo>
                    <a:pt x="1120" y="1"/>
                  </a:moveTo>
                  <a:lnTo>
                    <a:pt x="346" y="1"/>
                  </a:lnTo>
                  <a:cubicBezTo>
                    <a:pt x="156" y="1"/>
                    <a:pt x="1" y="156"/>
                    <a:pt x="1" y="346"/>
                  </a:cubicBezTo>
                  <a:lnTo>
                    <a:pt x="1" y="2096"/>
                  </a:lnTo>
                  <a:cubicBezTo>
                    <a:pt x="1" y="2287"/>
                    <a:pt x="156" y="2442"/>
                    <a:pt x="346" y="2442"/>
                  </a:cubicBezTo>
                  <a:lnTo>
                    <a:pt x="1037" y="2442"/>
                  </a:lnTo>
                  <a:close/>
                </a:path>
              </a:pathLst>
            </a:custGeom>
            <a:solidFill>
              <a:srgbClr val="BAC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68;p20"/>
            <p:cNvSpPr/>
            <p:nvPr/>
          </p:nvSpPr>
          <p:spPr>
            <a:xfrm>
              <a:off x="6106834" y="2301514"/>
              <a:ext cx="23727" cy="51688"/>
            </a:xfrm>
            <a:custGeom>
              <a:avLst/>
              <a:gdLst/>
              <a:ahLst/>
              <a:cxnLst/>
              <a:rect l="l" t="t" r="r" b="b"/>
              <a:pathLst>
                <a:path w="1121" h="2442" extrusionOk="0">
                  <a:moveTo>
                    <a:pt x="775" y="1"/>
                  </a:moveTo>
                  <a:lnTo>
                    <a:pt x="1" y="1"/>
                  </a:lnTo>
                  <a:lnTo>
                    <a:pt x="96" y="2442"/>
                  </a:lnTo>
                  <a:lnTo>
                    <a:pt x="775" y="2442"/>
                  </a:lnTo>
                  <a:cubicBezTo>
                    <a:pt x="965" y="2442"/>
                    <a:pt x="1120" y="2287"/>
                    <a:pt x="1120" y="2096"/>
                  </a:cubicBezTo>
                  <a:lnTo>
                    <a:pt x="1120" y="346"/>
                  </a:lnTo>
                  <a:cubicBezTo>
                    <a:pt x="1120" y="156"/>
                    <a:pt x="965" y="1"/>
                    <a:pt x="775" y="1"/>
                  </a:cubicBezTo>
                  <a:close/>
                </a:path>
              </a:pathLst>
            </a:custGeom>
            <a:solidFill>
              <a:srgbClr val="BAC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69;p20"/>
            <p:cNvSpPr/>
            <p:nvPr/>
          </p:nvSpPr>
          <p:spPr>
            <a:xfrm>
              <a:off x="5840487" y="2172256"/>
              <a:ext cx="272175" cy="332668"/>
            </a:xfrm>
            <a:custGeom>
              <a:avLst/>
              <a:gdLst/>
              <a:ahLst/>
              <a:cxnLst/>
              <a:rect l="l" t="t" r="r" b="b"/>
              <a:pathLst>
                <a:path w="12859" h="15717" extrusionOk="0">
                  <a:moveTo>
                    <a:pt x="12704" y="9263"/>
                  </a:moveTo>
                  <a:lnTo>
                    <a:pt x="12585" y="5882"/>
                  </a:lnTo>
                  <a:lnTo>
                    <a:pt x="12585" y="5882"/>
                  </a:lnTo>
                  <a:cubicBezTo>
                    <a:pt x="9418" y="5644"/>
                    <a:pt x="6870" y="3167"/>
                    <a:pt x="6489" y="0"/>
                  </a:cubicBezTo>
                  <a:lnTo>
                    <a:pt x="6382" y="0"/>
                  </a:lnTo>
                  <a:cubicBezTo>
                    <a:pt x="5989" y="3167"/>
                    <a:pt x="3441" y="5644"/>
                    <a:pt x="286" y="5882"/>
                  </a:cubicBezTo>
                  <a:lnTo>
                    <a:pt x="286" y="5882"/>
                  </a:lnTo>
                  <a:lnTo>
                    <a:pt x="167" y="9263"/>
                  </a:lnTo>
                  <a:cubicBezTo>
                    <a:pt x="0" y="12775"/>
                    <a:pt x="2810" y="15716"/>
                    <a:pt x="6334" y="15716"/>
                  </a:cubicBezTo>
                  <a:lnTo>
                    <a:pt x="6537" y="15716"/>
                  </a:lnTo>
                  <a:cubicBezTo>
                    <a:pt x="10049" y="15716"/>
                    <a:pt x="12859" y="12775"/>
                    <a:pt x="12704" y="9263"/>
                  </a:cubicBezTo>
                  <a:close/>
                </a:path>
              </a:pathLst>
            </a:custGeom>
            <a:solidFill>
              <a:srgbClr val="ED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70;p20"/>
            <p:cNvSpPr/>
            <p:nvPr/>
          </p:nvSpPr>
          <p:spPr>
            <a:xfrm>
              <a:off x="5827619" y="2123618"/>
              <a:ext cx="297660" cy="400950"/>
            </a:xfrm>
            <a:custGeom>
              <a:avLst/>
              <a:gdLst/>
              <a:ahLst/>
              <a:cxnLst/>
              <a:rect l="l" t="t" r="r" b="b"/>
              <a:pathLst>
                <a:path w="14063" h="18943" extrusionOk="0">
                  <a:moveTo>
                    <a:pt x="775" y="11561"/>
                  </a:moveTo>
                  <a:lnTo>
                    <a:pt x="894" y="8180"/>
                  </a:lnTo>
                  <a:cubicBezTo>
                    <a:pt x="4049" y="7942"/>
                    <a:pt x="6597" y="5465"/>
                    <a:pt x="6990" y="2298"/>
                  </a:cubicBezTo>
                  <a:lnTo>
                    <a:pt x="7097" y="2298"/>
                  </a:lnTo>
                  <a:cubicBezTo>
                    <a:pt x="7478" y="5465"/>
                    <a:pt x="10026" y="7942"/>
                    <a:pt x="13193" y="8180"/>
                  </a:cubicBezTo>
                  <a:lnTo>
                    <a:pt x="13312" y="11561"/>
                  </a:lnTo>
                  <a:cubicBezTo>
                    <a:pt x="13395" y="13573"/>
                    <a:pt x="12514" y="15407"/>
                    <a:pt x="11074" y="16597"/>
                  </a:cubicBezTo>
                  <a:cubicBezTo>
                    <a:pt x="12169" y="17002"/>
                    <a:pt x="13169" y="17574"/>
                    <a:pt x="14062" y="18288"/>
                  </a:cubicBezTo>
                  <a:lnTo>
                    <a:pt x="13764" y="6060"/>
                  </a:lnTo>
                  <a:cubicBezTo>
                    <a:pt x="13669" y="2679"/>
                    <a:pt x="10978" y="0"/>
                    <a:pt x="7680" y="0"/>
                  </a:cubicBezTo>
                  <a:lnTo>
                    <a:pt x="6406" y="0"/>
                  </a:lnTo>
                  <a:cubicBezTo>
                    <a:pt x="3108" y="0"/>
                    <a:pt x="406" y="2679"/>
                    <a:pt x="310" y="6060"/>
                  </a:cubicBezTo>
                  <a:lnTo>
                    <a:pt x="1" y="18943"/>
                  </a:lnTo>
                  <a:cubicBezTo>
                    <a:pt x="930" y="18038"/>
                    <a:pt x="2037" y="17300"/>
                    <a:pt x="3239" y="16788"/>
                  </a:cubicBezTo>
                  <a:cubicBezTo>
                    <a:pt x="1668" y="15597"/>
                    <a:pt x="680" y="13692"/>
                    <a:pt x="775" y="11561"/>
                  </a:cubicBezTo>
                  <a:close/>
                </a:path>
              </a:pathLst>
            </a:custGeom>
            <a:solidFill>
              <a:srgbClr val="8F9D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71;p20"/>
            <p:cNvSpPr/>
            <p:nvPr/>
          </p:nvSpPr>
          <p:spPr>
            <a:xfrm>
              <a:off x="5941277" y="2390981"/>
              <a:ext cx="70589" cy="35305"/>
            </a:xfrm>
            <a:custGeom>
              <a:avLst/>
              <a:gdLst/>
              <a:ahLst/>
              <a:cxnLst/>
              <a:rect l="l" t="t" r="r" b="b"/>
              <a:pathLst>
                <a:path w="3335" h="1668" extrusionOk="0">
                  <a:moveTo>
                    <a:pt x="3001" y="1"/>
                  </a:moveTo>
                  <a:lnTo>
                    <a:pt x="334" y="1"/>
                  </a:lnTo>
                  <a:cubicBezTo>
                    <a:pt x="143" y="1"/>
                    <a:pt x="1" y="179"/>
                    <a:pt x="48" y="370"/>
                  </a:cubicBezTo>
                  <a:cubicBezTo>
                    <a:pt x="215" y="1108"/>
                    <a:pt x="882" y="1668"/>
                    <a:pt x="1667" y="1668"/>
                  </a:cubicBezTo>
                  <a:cubicBezTo>
                    <a:pt x="2465" y="1668"/>
                    <a:pt x="3120" y="1108"/>
                    <a:pt x="3287" y="370"/>
                  </a:cubicBezTo>
                  <a:cubicBezTo>
                    <a:pt x="3334" y="179"/>
                    <a:pt x="3203" y="1"/>
                    <a:pt x="3001" y="1"/>
                  </a:cubicBezTo>
                  <a:close/>
                </a:path>
              </a:pathLst>
            </a:custGeom>
            <a:solidFill>
              <a:srgbClr val="8F9D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517;p31"/>
          <p:cNvGrpSpPr/>
          <p:nvPr/>
        </p:nvGrpSpPr>
        <p:grpSpPr>
          <a:xfrm>
            <a:off x="2604507" y="982081"/>
            <a:ext cx="8270017" cy="423164"/>
            <a:chOff x="2043088" y="1811520"/>
            <a:chExt cx="5065525" cy="562143"/>
          </a:xfrm>
        </p:grpSpPr>
        <p:sp>
          <p:nvSpPr>
            <p:cNvPr id="56" name="Google Shape;1518;p31"/>
            <p:cNvSpPr/>
            <p:nvPr/>
          </p:nvSpPr>
          <p:spPr>
            <a:xfrm>
              <a:off x="4539344" y="1811520"/>
              <a:ext cx="34644" cy="562143"/>
            </a:xfrm>
            <a:custGeom>
              <a:avLst/>
              <a:gdLst/>
              <a:ahLst/>
              <a:cxnLst/>
              <a:rect l="l" t="t" r="r" b="b"/>
              <a:pathLst>
                <a:path w="1" h="47340" fill="none" extrusionOk="0">
                  <a:moveTo>
                    <a:pt x="1" y="1"/>
                  </a:moveTo>
                  <a:lnTo>
                    <a:pt x="1" y="47340"/>
                  </a:lnTo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bg2">
                  <a:lumMod val="25000"/>
                </a:schemeClr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19;p31"/>
            <p:cNvSpPr/>
            <p:nvPr/>
          </p:nvSpPr>
          <p:spPr>
            <a:xfrm>
              <a:off x="2043088" y="1967963"/>
              <a:ext cx="5065525" cy="310800"/>
            </a:xfrm>
            <a:custGeom>
              <a:avLst/>
              <a:gdLst/>
              <a:ahLst/>
              <a:cxnLst/>
              <a:rect l="l" t="t" r="r" b="b"/>
              <a:pathLst>
                <a:path w="202621" h="12432" extrusionOk="0">
                  <a:moveTo>
                    <a:pt x="3894" y="1"/>
                  </a:moveTo>
                  <a:cubicBezTo>
                    <a:pt x="1750" y="1"/>
                    <a:pt x="0" y="1739"/>
                    <a:pt x="0" y="3882"/>
                  </a:cubicBezTo>
                  <a:lnTo>
                    <a:pt x="0" y="12193"/>
                  </a:lnTo>
                  <a:cubicBezTo>
                    <a:pt x="0" y="12324"/>
                    <a:pt x="107" y="12431"/>
                    <a:pt x="238" y="12431"/>
                  </a:cubicBezTo>
                  <a:cubicBezTo>
                    <a:pt x="381" y="12431"/>
                    <a:pt x="488" y="12324"/>
                    <a:pt x="488" y="12193"/>
                  </a:cubicBezTo>
                  <a:lnTo>
                    <a:pt x="488" y="3882"/>
                  </a:lnTo>
                  <a:cubicBezTo>
                    <a:pt x="488" y="2013"/>
                    <a:pt x="2012" y="477"/>
                    <a:pt x="3894" y="477"/>
                  </a:cubicBezTo>
                  <a:lnTo>
                    <a:pt x="198727" y="477"/>
                  </a:lnTo>
                  <a:cubicBezTo>
                    <a:pt x="200609" y="477"/>
                    <a:pt x="202133" y="2013"/>
                    <a:pt x="202133" y="3882"/>
                  </a:cubicBezTo>
                  <a:lnTo>
                    <a:pt x="202133" y="12193"/>
                  </a:lnTo>
                  <a:cubicBezTo>
                    <a:pt x="202133" y="12324"/>
                    <a:pt x="202240" y="12431"/>
                    <a:pt x="202371" y="12431"/>
                  </a:cubicBezTo>
                  <a:cubicBezTo>
                    <a:pt x="202514" y="12431"/>
                    <a:pt x="202621" y="12324"/>
                    <a:pt x="202621" y="12193"/>
                  </a:cubicBezTo>
                  <a:lnTo>
                    <a:pt x="202621" y="3882"/>
                  </a:lnTo>
                  <a:cubicBezTo>
                    <a:pt x="202621" y="1739"/>
                    <a:pt x="200871" y="1"/>
                    <a:pt x="198727" y="1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1542;p31"/>
          <p:cNvSpPr/>
          <p:nvPr/>
        </p:nvSpPr>
        <p:spPr>
          <a:xfrm>
            <a:off x="9558720" y="-1342436"/>
            <a:ext cx="21" cy="710294"/>
          </a:xfrm>
          <a:custGeom>
            <a:avLst/>
            <a:gdLst/>
            <a:ahLst/>
            <a:cxnLst/>
            <a:rect l="l" t="t" r="r" b="b"/>
            <a:pathLst>
              <a:path w="1" h="28528" fill="none" extrusionOk="0">
                <a:moveTo>
                  <a:pt x="1" y="1"/>
                </a:moveTo>
                <a:lnTo>
                  <a:pt x="1" y="28528"/>
                </a:lnTo>
              </a:path>
            </a:pathLst>
          </a:custGeom>
          <a:solidFill>
            <a:schemeClr val="accent3"/>
          </a:solidFill>
          <a:ln w="11300" cap="flat" cmpd="sng">
            <a:solidFill>
              <a:srgbClr val="869FB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1543;p31"/>
          <p:cNvSpPr/>
          <p:nvPr/>
        </p:nvSpPr>
        <p:spPr>
          <a:xfrm>
            <a:off x="9227760" y="-1666533"/>
            <a:ext cx="661964" cy="661964"/>
          </a:xfrm>
          <a:custGeom>
            <a:avLst/>
            <a:gdLst/>
            <a:ahLst/>
            <a:cxnLst/>
            <a:rect l="l" t="t" r="r" b="b"/>
            <a:pathLst>
              <a:path w="32267" h="32267" extrusionOk="0">
                <a:moveTo>
                  <a:pt x="16134" y="1"/>
                </a:moveTo>
                <a:cubicBezTo>
                  <a:pt x="7228" y="1"/>
                  <a:pt x="1" y="7216"/>
                  <a:pt x="1" y="16134"/>
                </a:cubicBezTo>
                <a:cubicBezTo>
                  <a:pt x="1" y="25040"/>
                  <a:pt x="7228" y="32267"/>
                  <a:pt x="16134" y="32267"/>
                </a:cubicBezTo>
                <a:cubicBezTo>
                  <a:pt x="25040" y="32267"/>
                  <a:pt x="32267" y="25040"/>
                  <a:pt x="32267" y="16134"/>
                </a:cubicBezTo>
                <a:cubicBezTo>
                  <a:pt x="32267" y="7216"/>
                  <a:pt x="25040" y="1"/>
                  <a:pt x="161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1544;p31"/>
          <p:cNvSpPr/>
          <p:nvPr/>
        </p:nvSpPr>
        <p:spPr>
          <a:xfrm>
            <a:off x="9266123" y="-1628170"/>
            <a:ext cx="585257" cy="585011"/>
          </a:xfrm>
          <a:custGeom>
            <a:avLst/>
            <a:gdLst/>
            <a:ahLst/>
            <a:cxnLst/>
            <a:rect l="l" t="t" r="r" b="b"/>
            <a:pathLst>
              <a:path w="28528" h="28516" extrusionOk="0">
                <a:moveTo>
                  <a:pt x="14264" y="0"/>
                </a:moveTo>
                <a:cubicBezTo>
                  <a:pt x="6406" y="0"/>
                  <a:pt x="0" y="6394"/>
                  <a:pt x="0" y="14264"/>
                </a:cubicBezTo>
                <a:cubicBezTo>
                  <a:pt x="0" y="22122"/>
                  <a:pt x="6406" y="28516"/>
                  <a:pt x="14264" y="28516"/>
                </a:cubicBezTo>
                <a:cubicBezTo>
                  <a:pt x="22122" y="28516"/>
                  <a:pt x="28528" y="22122"/>
                  <a:pt x="28528" y="14264"/>
                </a:cubicBezTo>
                <a:cubicBezTo>
                  <a:pt x="28528" y="6394"/>
                  <a:pt x="22122" y="0"/>
                  <a:pt x="14264" y="0"/>
                </a:cubicBez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1545;p31"/>
          <p:cNvSpPr/>
          <p:nvPr/>
        </p:nvSpPr>
        <p:spPr>
          <a:xfrm>
            <a:off x="9318640" y="-1575898"/>
            <a:ext cx="480220" cy="480466"/>
          </a:xfrm>
          <a:custGeom>
            <a:avLst/>
            <a:gdLst/>
            <a:ahLst/>
            <a:cxnLst/>
            <a:rect l="l" t="t" r="r" b="b"/>
            <a:pathLst>
              <a:path w="23408" h="23420" extrusionOk="0">
                <a:moveTo>
                  <a:pt x="11704" y="0"/>
                </a:moveTo>
                <a:cubicBezTo>
                  <a:pt x="5239" y="0"/>
                  <a:pt x="0" y="5251"/>
                  <a:pt x="0" y="11716"/>
                </a:cubicBezTo>
                <a:cubicBezTo>
                  <a:pt x="0" y="18181"/>
                  <a:pt x="5239" y="23420"/>
                  <a:pt x="11704" y="23420"/>
                </a:cubicBezTo>
                <a:cubicBezTo>
                  <a:pt x="18169" y="23420"/>
                  <a:pt x="23408" y="18181"/>
                  <a:pt x="23408" y="11716"/>
                </a:cubicBezTo>
                <a:cubicBezTo>
                  <a:pt x="23408" y="5251"/>
                  <a:pt x="18169" y="0"/>
                  <a:pt x="117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578;p31"/>
          <p:cNvSpPr/>
          <p:nvPr/>
        </p:nvSpPr>
        <p:spPr>
          <a:xfrm>
            <a:off x="9391299" y="-1530971"/>
            <a:ext cx="384718" cy="444827"/>
          </a:xfrm>
          <a:custGeom>
            <a:avLst/>
            <a:gdLst/>
            <a:ahLst/>
            <a:cxnLst/>
            <a:rect l="l" t="t" r="r" b="b"/>
            <a:pathLst>
              <a:path w="18753" h="21683" extrusionOk="0">
                <a:moveTo>
                  <a:pt x="9466" y="1"/>
                </a:moveTo>
                <a:cubicBezTo>
                  <a:pt x="9061" y="144"/>
                  <a:pt x="8370" y="1025"/>
                  <a:pt x="8370" y="1025"/>
                </a:cubicBezTo>
                <a:lnTo>
                  <a:pt x="8192" y="715"/>
                </a:lnTo>
                <a:cubicBezTo>
                  <a:pt x="7799" y="1025"/>
                  <a:pt x="7525" y="1965"/>
                  <a:pt x="7525" y="1965"/>
                </a:cubicBezTo>
                <a:lnTo>
                  <a:pt x="7156" y="1275"/>
                </a:lnTo>
                <a:cubicBezTo>
                  <a:pt x="7156" y="1275"/>
                  <a:pt x="6465" y="2739"/>
                  <a:pt x="5429" y="3716"/>
                </a:cubicBezTo>
                <a:cubicBezTo>
                  <a:pt x="4560" y="4537"/>
                  <a:pt x="4536" y="6978"/>
                  <a:pt x="4548" y="7776"/>
                </a:cubicBezTo>
                <a:cubicBezTo>
                  <a:pt x="4441" y="7942"/>
                  <a:pt x="4382" y="8133"/>
                  <a:pt x="4382" y="8335"/>
                </a:cubicBezTo>
                <a:cubicBezTo>
                  <a:pt x="4382" y="8919"/>
                  <a:pt x="4870" y="9383"/>
                  <a:pt x="5465" y="9383"/>
                </a:cubicBezTo>
                <a:lnTo>
                  <a:pt x="5560" y="9383"/>
                </a:lnTo>
                <a:lnTo>
                  <a:pt x="5560" y="9931"/>
                </a:lnTo>
                <a:cubicBezTo>
                  <a:pt x="5560" y="10276"/>
                  <a:pt x="5644" y="10621"/>
                  <a:pt x="5798" y="10919"/>
                </a:cubicBezTo>
                <a:cubicBezTo>
                  <a:pt x="6096" y="11514"/>
                  <a:pt x="6680" y="12467"/>
                  <a:pt x="7584" y="13098"/>
                </a:cubicBezTo>
                <a:lnTo>
                  <a:pt x="7584" y="14669"/>
                </a:lnTo>
                <a:cubicBezTo>
                  <a:pt x="6489" y="14931"/>
                  <a:pt x="2619" y="15896"/>
                  <a:pt x="0" y="17086"/>
                </a:cubicBezTo>
                <a:cubicBezTo>
                  <a:pt x="2143" y="19884"/>
                  <a:pt x="5513" y="21682"/>
                  <a:pt x="9299" y="21682"/>
                </a:cubicBezTo>
                <a:cubicBezTo>
                  <a:pt x="13180" y="21682"/>
                  <a:pt x="16621" y="19789"/>
                  <a:pt x="18752" y="16884"/>
                </a:cubicBezTo>
                <a:cubicBezTo>
                  <a:pt x="15990" y="15705"/>
                  <a:pt x="12192" y="14788"/>
                  <a:pt x="11478" y="14622"/>
                </a:cubicBezTo>
                <a:lnTo>
                  <a:pt x="11478" y="13098"/>
                </a:lnTo>
                <a:cubicBezTo>
                  <a:pt x="12371" y="12467"/>
                  <a:pt x="12954" y="11514"/>
                  <a:pt x="13264" y="10919"/>
                </a:cubicBezTo>
                <a:cubicBezTo>
                  <a:pt x="13418" y="10621"/>
                  <a:pt x="13490" y="10276"/>
                  <a:pt x="13490" y="9931"/>
                </a:cubicBezTo>
                <a:lnTo>
                  <a:pt x="13490" y="9371"/>
                </a:lnTo>
                <a:cubicBezTo>
                  <a:pt x="14026" y="9312"/>
                  <a:pt x="14442" y="8871"/>
                  <a:pt x="14442" y="8335"/>
                </a:cubicBezTo>
                <a:cubicBezTo>
                  <a:pt x="14442" y="8169"/>
                  <a:pt x="14395" y="8002"/>
                  <a:pt x="14323" y="7859"/>
                </a:cubicBezTo>
                <a:lnTo>
                  <a:pt x="14383" y="7859"/>
                </a:lnTo>
                <a:cubicBezTo>
                  <a:pt x="14407" y="7168"/>
                  <a:pt x="14407" y="4561"/>
                  <a:pt x="13514" y="3716"/>
                </a:cubicBezTo>
                <a:cubicBezTo>
                  <a:pt x="12466" y="2739"/>
                  <a:pt x="11775" y="1275"/>
                  <a:pt x="11775" y="1275"/>
                </a:cubicBezTo>
                <a:lnTo>
                  <a:pt x="11418" y="1965"/>
                </a:lnTo>
                <a:cubicBezTo>
                  <a:pt x="11418" y="1965"/>
                  <a:pt x="11144" y="1025"/>
                  <a:pt x="10740" y="715"/>
                </a:cubicBezTo>
                <a:lnTo>
                  <a:pt x="10561" y="1025"/>
                </a:lnTo>
                <a:cubicBezTo>
                  <a:pt x="10561" y="1025"/>
                  <a:pt x="9882" y="144"/>
                  <a:pt x="9466" y="1"/>
                </a:cubicBez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矩形 130"/>
          <p:cNvSpPr/>
          <p:nvPr/>
        </p:nvSpPr>
        <p:spPr>
          <a:xfrm>
            <a:off x="1212941" y="-822465"/>
            <a:ext cx="8223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未完成學業、高中畢業、高職畢業、專科、大學中、學士、碩士、教授、博士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63" b="85156" l="1172" r="955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07" y="2562871"/>
            <a:ext cx="734029" cy="734029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63" b="85156" l="1172" r="955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79" y="2541881"/>
            <a:ext cx="702474" cy="702474"/>
          </a:xfrm>
          <a:prstGeom prst="rect">
            <a:avLst/>
          </a:prstGeom>
        </p:spPr>
      </p:pic>
      <p:pic>
        <p:nvPicPr>
          <p:cNvPr id="153" name="圖片 15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63" b="85156" l="1172" r="955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047" y="2593609"/>
            <a:ext cx="702474" cy="702474"/>
          </a:xfrm>
          <a:prstGeom prst="rect">
            <a:avLst/>
          </a:prstGeom>
        </p:spPr>
      </p:pic>
      <p:grpSp>
        <p:nvGrpSpPr>
          <p:cNvPr id="155" name="Google Shape;558;p20"/>
          <p:cNvGrpSpPr/>
          <p:nvPr/>
        </p:nvGrpSpPr>
        <p:grpSpPr>
          <a:xfrm>
            <a:off x="2039399" y="2747564"/>
            <a:ext cx="429948" cy="591732"/>
            <a:chOff x="2945238" y="2130412"/>
            <a:chExt cx="429948" cy="591732"/>
          </a:xfrm>
        </p:grpSpPr>
        <p:sp>
          <p:nvSpPr>
            <p:cNvPr id="156" name="Google Shape;559;p20"/>
            <p:cNvSpPr/>
            <p:nvPr/>
          </p:nvSpPr>
          <p:spPr>
            <a:xfrm>
              <a:off x="2945238" y="2490523"/>
              <a:ext cx="429948" cy="231621"/>
            </a:xfrm>
            <a:custGeom>
              <a:avLst/>
              <a:gdLst/>
              <a:ahLst/>
              <a:cxnLst/>
              <a:rect l="l" t="t" r="r" b="b"/>
              <a:pathLst>
                <a:path w="20313" h="10943" extrusionOk="0">
                  <a:moveTo>
                    <a:pt x="10156" y="10942"/>
                  </a:moveTo>
                  <a:cubicBezTo>
                    <a:pt x="14038" y="10942"/>
                    <a:pt x="17586" y="9514"/>
                    <a:pt x="20312" y="7156"/>
                  </a:cubicBezTo>
                  <a:cubicBezTo>
                    <a:pt x="18824" y="2989"/>
                    <a:pt x="14835" y="1"/>
                    <a:pt x="10156" y="1"/>
                  </a:cubicBezTo>
                  <a:cubicBezTo>
                    <a:pt x="5477" y="1"/>
                    <a:pt x="1488" y="2989"/>
                    <a:pt x="0" y="7156"/>
                  </a:cubicBezTo>
                  <a:cubicBezTo>
                    <a:pt x="2727" y="9514"/>
                    <a:pt x="6275" y="10942"/>
                    <a:pt x="10156" y="109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60;p20"/>
            <p:cNvSpPr/>
            <p:nvPr/>
          </p:nvSpPr>
          <p:spPr>
            <a:xfrm>
              <a:off x="3014280" y="2197189"/>
              <a:ext cx="276472" cy="337981"/>
            </a:xfrm>
            <a:custGeom>
              <a:avLst/>
              <a:gdLst/>
              <a:ahLst/>
              <a:cxnLst/>
              <a:rect l="l" t="t" r="r" b="b"/>
              <a:pathLst>
                <a:path w="13062" h="15968" extrusionOk="0">
                  <a:moveTo>
                    <a:pt x="6632" y="15967"/>
                  </a:moveTo>
                  <a:lnTo>
                    <a:pt x="6430" y="15967"/>
                  </a:lnTo>
                  <a:cubicBezTo>
                    <a:pt x="2858" y="15967"/>
                    <a:pt x="0" y="12979"/>
                    <a:pt x="167" y="9419"/>
                  </a:cubicBezTo>
                  <a:lnTo>
                    <a:pt x="358" y="3894"/>
                  </a:lnTo>
                  <a:cubicBezTo>
                    <a:pt x="453" y="1715"/>
                    <a:pt x="2251" y="1"/>
                    <a:pt x="4430" y="1"/>
                  </a:cubicBezTo>
                  <a:lnTo>
                    <a:pt x="8716" y="1"/>
                  </a:lnTo>
                  <a:cubicBezTo>
                    <a:pt x="10847" y="1"/>
                    <a:pt x="12597" y="1680"/>
                    <a:pt x="12693" y="3811"/>
                  </a:cubicBezTo>
                  <a:lnTo>
                    <a:pt x="12895" y="9419"/>
                  </a:lnTo>
                  <a:cubicBezTo>
                    <a:pt x="13062" y="12979"/>
                    <a:pt x="10204" y="15967"/>
                    <a:pt x="6632" y="15967"/>
                  </a:cubicBezTo>
                  <a:close/>
                </a:path>
              </a:pathLst>
            </a:custGeom>
            <a:solidFill>
              <a:srgbClr val="ED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61;p20"/>
            <p:cNvSpPr/>
            <p:nvPr/>
          </p:nvSpPr>
          <p:spPr>
            <a:xfrm>
              <a:off x="3000619" y="2328479"/>
              <a:ext cx="23960" cy="52704"/>
            </a:xfrm>
            <a:custGeom>
              <a:avLst/>
              <a:gdLst/>
              <a:ahLst/>
              <a:cxnLst/>
              <a:rect l="l" t="t" r="r" b="b"/>
              <a:pathLst>
                <a:path w="1132" h="2490" extrusionOk="0">
                  <a:moveTo>
                    <a:pt x="1131" y="1"/>
                  </a:moveTo>
                  <a:lnTo>
                    <a:pt x="345" y="1"/>
                  </a:lnTo>
                  <a:cubicBezTo>
                    <a:pt x="155" y="1"/>
                    <a:pt x="0" y="168"/>
                    <a:pt x="0" y="358"/>
                  </a:cubicBezTo>
                  <a:lnTo>
                    <a:pt x="0" y="2132"/>
                  </a:lnTo>
                  <a:cubicBezTo>
                    <a:pt x="0" y="2335"/>
                    <a:pt x="155" y="2489"/>
                    <a:pt x="345" y="2489"/>
                  </a:cubicBezTo>
                  <a:lnTo>
                    <a:pt x="1048" y="2489"/>
                  </a:lnTo>
                  <a:close/>
                </a:path>
              </a:pathLst>
            </a:custGeom>
            <a:solidFill>
              <a:srgbClr val="BAC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62;p20"/>
            <p:cNvSpPr/>
            <p:nvPr/>
          </p:nvSpPr>
          <p:spPr>
            <a:xfrm>
              <a:off x="3280469" y="2328479"/>
              <a:ext cx="23960" cy="52704"/>
            </a:xfrm>
            <a:custGeom>
              <a:avLst/>
              <a:gdLst/>
              <a:ahLst/>
              <a:cxnLst/>
              <a:rect l="l" t="t" r="r" b="b"/>
              <a:pathLst>
                <a:path w="1132" h="2490" extrusionOk="0">
                  <a:moveTo>
                    <a:pt x="787" y="1"/>
                  </a:moveTo>
                  <a:lnTo>
                    <a:pt x="1" y="1"/>
                  </a:lnTo>
                  <a:lnTo>
                    <a:pt x="84" y="2489"/>
                  </a:lnTo>
                  <a:lnTo>
                    <a:pt x="787" y="2489"/>
                  </a:lnTo>
                  <a:cubicBezTo>
                    <a:pt x="977" y="2489"/>
                    <a:pt x="1132" y="2335"/>
                    <a:pt x="1132" y="2132"/>
                  </a:cubicBezTo>
                  <a:lnTo>
                    <a:pt x="1132" y="358"/>
                  </a:lnTo>
                  <a:cubicBezTo>
                    <a:pt x="1132" y="168"/>
                    <a:pt x="977" y="1"/>
                    <a:pt x="787" y="1"/>
                  </a:cubicBezTo>
                  <a:close/>
                </a:path>
              </a:pathLst>
            </a:custGeom>
            <a:solidFill>
              <a:srgbClr val="BAC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63;p20"/>
            <p:cNvSpPr/>
            <p:nvPr/>
          </p:nvSpPr>
          <p:spPr>
            <a:xfrm>
              <a:off x="3009496" y="2130412"/>
              <a:ext cx="286039" cy="198094"/>
            </a:xfrm>
            <a:custGeom>
              <a:avLst/>
              <a:gdLst/>
              <a:ahLst/>
              <a:cxnLst/>
              <a:rect l="l" t="t" r="r" b="b"/>
              <a:pathLst>
                <a:path w="13514" h="9359" extrusionOk="0">
                  <a:moveTo>
                    <a:pt x="13359" y="4418"/>
                  </a:moveTo>
                  <a:cubicBezTo>
                    <a:pt x="13264" y="1953"/>
                    <a:pt x="11144" y="1"/>
                    <a:pt x="6751" y="1"/>
                  </a:cubicBezTo>
                  <a:cubicBezTo>
                    <a:pt x="2084" y="1"/>
                    <a:pt x="250" y="2001"/>
                    <a:pt x="143" y="4525"/>
                  </a:cubicBezTo>
                  <a:lnTo>
                    <a:pt x="0" y="9359"/>
                  </a:lnTo>
                  <a:lnTo>
                    <a:pt x="500" y="9359"/>
                  </a:lnTo>
                  <a:lnTo>
                    <a:pt x="584" y="7049"/>
                  </a:lnTo>
                  <a:cubicBezTo>
                    <a:pt x="679" y="4870"/>
                    <a:pt x="2477" y="3156"/>
                    <a:pt x="4656" y="3156"/>
                  </a:cubicBezTo>
                  <a:lnTo>
                    <a:pt x="8942" y="3156"/>
                  </a:lnTo>
                  <a:cubicBezTo>
                    <a:pt x="11073" y="3156"/>
                    <a:pt x="12823" y="4835"/>
                    <a:pt x="12919" y="6966"/>
                  </a:cubicBezTo>
                  <a:lnTo>
                    <a:pt x="13014" y="9359"/>
                  </a:lnTo>
                  <a:lnTo>
                    <a:pt x="13514" y="9359"/>
                  </a:lnTo>
                  <a:close/>
                </a:path>
              </a:pathLst>
            </a:custGeom>
            <a:solidFill>
              <a:srgbClr val="8F9D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64;p20"/>
            <p:cNvSpPr/>
            <p:nvPr/>
          </p:nvSpPr>
          <p:spPr>
            <a:xfrm>
              <a:off x="3116594" y="2419470"/>
              <a:ext cx="71584" cy="35792"/>
            </a:xfrm>
            <a:custGeom>
              <a:avLst/>
              <a:gdLst/>
              <a:ahLst/>
              <a:cxnLst/>
              <a:rect l="l" t="t" r="r" b="b"/>
              <a:pathLst>
                <a:path w="3382" h="1691" extrusionOk="0">
                  <a:moveTo>
                    <a:pt x="3048" y="0"/>
                  </a:moveTo>
                  <a:lnTo>
                    <a:pt x="334" y="0"/>
                  </a:lnTo>
                  <a:cubicBezTo>
                    <a:pt x="143" y="0"/>
                    <a:pt x="0" y="179"/>
                    <a:pt x="48" y="369"/>
                  </a:cubicBezTo>
                  <a:cubicBezTo>
                    <a:pt x="215" y="1131"/>
                    <a:pt x="893" y="1691"/>
                    <a:pt x="1691" y="1691"/>
                  </a:cubicBezTo>
                  <a:cubicBezTo>
                    <a:pt x="2501" y="1691"/>
                    <a:pt x="3179" y="1131"/>
                    <a:pt x="3346" y="369"/>
                  </a:cubicBezTo>
                  <a:cubicBezTo>
                    <a:pt x="3382" y="179"/>
                    <a:pt x="3251" y="0"/>
                    <a:pt x="3048" y="0"/>
                  </a:cubicBezTo>
                  <a:close/>
                </a:path>
              </a:pathLst>
            </a:custGeom>
            <a:solidFill>
              <a:srgbClr val="8F9D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565;p20"/>
          <p:cNvGrpSpPr/>
          <p:nvPr/>
        </p:nvGrpSpPr>
        <p:grpSpPr>
          <a:xfrm>
            <a:off x="682992" y="2729375"/>
            <a:ext cx="439007" cy="598527"/>
            <a:chOff x="5764630" y="2123618"/>
            <a:chExt cx="439007" cy="598527"/>
          </a:xfrm>
        </p:grpSpPr>
        <p:sp>
          <p:nvSpPr>
            <p:cNvPr id="163" name="Google Shape;566;p20"/>
            <p:cNvSpPr/>
            <p:nvPr/>
          </p:nvSpPr>
          <p:spPr>
            <a:xfrm>
              <a:off x="5764630" y="2460785"/>
              <a:ext cx="439007" cy="261360"/>
            </a:xfrm>
            <a:custGeom>
              <a:avLst/>
              <a:gdLst/>
              <a:ahLst/>
              <a:cxnLst/>
              <a:rect l="l" t="t" r="r" b="b"/>
              <a:pathLst>
                <a:path w="20741" h="12348" extrusionOk="0">
                  <a:moveTo>
                    <a:pt x="10371" y="12347"/>
                  </a:moveTo>
                  <a:cubicBezTo>
                    <a:pt x="14359" y="12347"/>
                    <a:pt x="17991" y="10847"/>
                    <a:pt x="20741" y="8371"/>
                  </a:cubicBezTo>
                  <a:cubicBezTo>
                    <a:pt x="19717" y="3596"/>
                    <a:pt x="15467" y="1"/>
                    <a:pt x="10371" y="1"/>
                  </a:cubicBezTo>
                  <a:cubicBezTo>
                    <a:pt x="5287" y="1"/>
                    <a:pt x="1024" y="3596"/>
                    <a:pt x="0" y="8371"/>
                  </a:cubicBezTo>
                  <a:cubicBezTo>
                    <a:pt x="2751" y="10847"/>
                    <a:pt x="6382" y="12347"/>
                    <a:pt x="10371" y="12347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67;p20"/>
            <p:cNvSpPr/>
            <p:nvPr/>
          </p:nvSpPr>
          <p:spPr>
            <a:xfrm>
              <a:off x="5822581" y="2301514"/>
              <a:ext cx="23706" cy="51688"/>
            </a:xfrm>
            <a:custGeom>
              <a:avLst/>
              <a:gdLst/>
              <a:ahLst/>
              <a:cxnLst/>
              <a:rect l="l" t="t" r="r" b="b"/>
              <a:pathLst>
                <a:path w="1120" h="2442" extrusionOk="0">
                  <a:moveTo>
                    <a:pt x="1120" y="1"/>
                  </a:moveTo>
                  <a:lnTo>
                    <a:pt x="346" y="1"/>
                  </a:lnTo>
                  <a:cubicBezTo>
                    <a:pt x="156" y="1"/>
                    <a:pt x="1" y="156"/>
                    <a:pt x="1" y="346"/>
                  </a:cubicBezTo>
                  <a:lnTo>
                    <a:pt x="1" y="2096"/>
                  </a:lnTo>
                  <a:cubicBezTo>
                    <a:pt x="1" y="2287"/>
                    <a:pt x="156" y="2442"/>
                    <a:pt x="346" y="2442"/>
                  </a:cubicBezTo>
                  <a:lnTo>
                    <a:pt x="1037" y="2442"/>
                  </a:lnTo>
                  <a:close/>
                </a:path>
              </a:pathLst>
            </a:custGeom>
            <a:solidFill>
              <a:srgbClr val="BAC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68;p20"/>
            <p:cNvSpPr/>
            <p:nvPr/>
          </p:nvSpPr>
          <p:spPr>
            <a:xfrm>
              <a:off x="6106834" y="2301514"/>
              <a:ext cx="23727" cy="51688"/>
            </a:xfrm>
            <a:custGeom>
              <a:avLst/>
              <a:gdLst/>
              <a:ahLst/>
              <a:cxnLst/>
              <a:rect l="l" t="t" r="r" b="b"/>
              <a:pathLst>
                <a:path w="1121" h="2442" extrusionOk="0">
                  <a:moveTo>
                    <a:pt x="775" y="1"/>
                  </a:moveTo>
                  <a:lnTo>
                    <a:pt x="1" y="1"/>
                  </a:lnTo>
                  <a:lnTo>
                    <a:pt x="96" y="2442"/>
                  </a:lnTo>
                  <a:lnTo>
                    <a:pt x="775" y="2442"/>
                  </a:lnTo>
                  <a:cubicBezTo>
                    <a:pt x="965" y="2442"/>
                    <a:pt x="1120" y="2287"/>
                    <a:pt x="1120" y="2096"/>
                  </a:cubicBezTo>
                  <a:lnTo>
                    <a:pt x="1120" y="346"/>
                  </a:lnTo>
                  <a:cubicBezTo>
                    <a:pt x="1120" y="156"/>
                    <a:pt x="965" y="1"/>
                    <a:pt x="775" y="1"/>
                  </a:cubicBezTo>
                  <a:close/>
                </a:path>
              </a:pathLst>
            </a:custGeom>
            <a:solidFill>
              <a:srgbClr val="BAC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69;p20"/>
            <p:cNvSpPr/>
            <p:nvPr/>
          </p:nvSpPr>
          <p:spPr>
            <a:xfrm>
              <a:off x="5840487" y="2172256"/>
              <a:ext cx="272175" cy="332668"/>
            </a:xfrm>
            <a:custGeom>
              <a:avLst/>
              <a:gdLst/>
              <a:ahLst/>
              <a:cxnLst/>
              <a:rect l="l" t="t" r="r" b="b"/>
              <a:pathLst>
                <a:path w="12859" h="15717" extrusionOk="0">
                  <a:moveTo>
                    <a:pt x="12704" y="9263"/>
                  </a:moveTo>
                  <a:lnTo>
                    <a:pt x="12585" y="5882"/>
                  </a:lnTo>
                  <a:lnTo>
                    <a:pt x="12585" y="5882"/>
                  </a:lnTo>
                  <a:cubicBezTo>
                    <a:pt x="9418" y="5644"/>
                    <a:pt x="6870" y="3167"/>
                    <a:pt x="6489" y="0"/>
                  </a:cubicBezTo>
                  <a:lnTo>
                    <a:pt x="6382" y="0"/>
                  </a:lnTo>
                  <a:cubicBezTo>
                    <a:pt x="5989" y="3167"/>
                    <a:pt x="3441" y="5644"/>
                    <a:pt x="286" y="5882"/>
                  </a:cubicBezTo>
                  <a:lnTo>
                    <a:pt x="286" y="5882"/>
                  </a:lnTo>
                  <a:lnTo>
                    <a:pt x="167" y="9263"/>
                  </a:lnTo>
                  <a:cubicBezTo>
                    <a:pt x="0" y="12775"/>
                    <a:pt x="2810" y="15716"/>
                    <a:pt x="6334" y="15716"/>
                  </a:cubicBezTo>
                  <a:lnTo>
                    <a:pt x="6537" y="15716"/>
                  </a:lnTo>
                  <a:cubicBezTo>
                    <a:pt x="10049" y="15716"/>
                    <a:pt x="12859" y="12775"/>
                    <a:pt x="12704" y="9263"/>
                  </a:cubicBezTo>
                  <a:close/>
                </a:path>
              </a:pathLst>
            </a:custGeom>
            <a:solidFill>
              <a:srgbClr val="ED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70;p20"/>
            <p:cNvSpPr/>
            <p:nvPr/>
          </p:nvSpPr>
          <p:spPr>
            <a:xfrm>
              <a:off x="5827619" y="2123618"/>
              <a:ext cx="297660" cy="400950"/>
            </a:xfrm>
            <a:custGeom>
              <a:avLst/>
              <a:gdLst/>
              <a:ahLst/>
              <a:cxnLst/>
              <a:rect l="l" t="t" r="r" b="b"/>
              <a:pathLst>
                <a:path w="14063" h="18943" extrusionOk="0">
                  <a:moveTo>
                    <a:pt x="775" y="11561"/>
                  </a:moveTo>
                  <a:lnTo>
                    <a:pt x="894" y="8180"/>
                  </a:lnTo>
                  <a:cubicBezTo>
                    <a:pt x="4049" y="7942"/>
                    <a:pt x="6597" y="5465"/>
                    <a:pt x="6990" y="2298"/>
                  </a:cubicBezTo>
                  <a:lnTo>
                    <a:pt x="7097" y="2298"/>
                  </a:lnTo>
                  <a:cubicBezTo>
                    <a:pt x="7478" y="5465"/>
                    <a:pt x="10026" y="7942"/>
                    <a:pt x="13193" y="8180"/>
                  </a:cubicBezTo>
                  <a:lnTo>
                    <a:pt x="13312" y="11561"/>
                  </a:lnTo>
                  <a:cubicBezTo>
                    <a:pt x="13395" y="13573"/>
                    <a:pt x="12514" y="15407"/>
                    <a:pt x="11074" y="16597"/>
                  </a:cubicBezTo>
                  <a:cubicBezTo>
                    <a:pt x="12169" y="17002"/>
                    <a:pt x="13169" y="17574"/>
                    <a:pt x="14062" y="18288"/>
                  </a:cubicBezTo>
                  <a:lnTo>
                    <a:pt x="13764" y="6060"/>
                  </a:lnTo>
                  <a:cubicBezTo>
                    <a:pt x="13669" y="2679"/>
                    <a:pt x="10978" y="0"/>
                    <a:pt x="7680" y="0"/>
                  </a:cubicBezTo>
                  <a:lnTo>
                    <a:pt x="6406" y="0"/>
                  </a:lnTo>
                  <a:cubicBezTo>
                    <a:pt x="3108" y="0"/>
                    <a:pt x="406" y="2679"/>
                    <a:pt x="310" y="6060"/>
                  </a:cubicBezTo>
                  <a:lnTo>
                    <a:pt x="1" y="18943"/>
                  </a:lnTo>
                  <a:cubicBezTo>
                    <a:pt x="930" y="18038"/>
                    <a:pt x="2037" y="17300"/>
                    <a:pt x="3239" y="16788"/>
                  </a:cubicBezTo>
                  <a:cubicBezTo>
                    <a:pt x="1668" y="15597"/>
                    <a:pt x="680" y="13692"/>
                    <a:pt x="775" y="11561"/>
                  </a:cubicBezTo>
                  <a:close/>
                </a:path>
              </a:pathLst>
            </a:custGeom>
            <a:solidFill>
              <a:srgbClr val="8F9D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71;p20"/>
            <p:cNvSpPr/>
            <p:nvPr/>
          </p:nvSpPr>
          <p:spPr>
            <a:xfrm>
              <a:off x="5941277" y="2390981"/>
              <a:ext cx="70589" cy="35305"/>
            </a:xfrm>
            <a:custGeom>
              <a:avLst/>
              <a:gdLst/>
              <a:ahLst/>
              <a:cxnLst/>
              <a:rect l="l" t="t" r="r" b="b"/>
              <a:pathLst>
                <a:path w="3335" h="1668" extrusionOk="0">
                  <a:moveTo>
                    <a:pt x="3001" y="1"/>
                  </a:moveTo>
                  <a:lnTo>
                    <a:pt x="334" y="1"/>
                  </a:lnTo>
                  <a:cubicBezTo>
                    <a:pt x="143" y="1"/>
                    <a:pt x="1" y="179"/>
                    <a:pt x="48" y="370"/>
                  </a:cubicBezTo>
                  <a:cubicBezTo>
                    <a:pt x="215" y="1108"/>
                    <a:pt x="882" y="1668"/>
                    <a:pt x="1667" y="1668"/>
                  </a:cubicBezTo>
                  <a:cubicBezTo>
                    <a:pt x="2465" y="1668"/>
                    <a:pt x="3120" y="1108"/>
                    <a:pt x="3287" y="370"/>
                  </a:cubicBezTo>
                  <a:cubicBezTo>
                    <a:pt x="3334" y="179"/>
                    <a:pt x="3203" y="1"/>
                    <a:pt x="3001" y="1"/>
                  </a:cubicBezTo>
                  <a:close/>
                </a:path>
              </a:pathLst>
            </a:custGeom>
            <a:solidFill>
              <a:srgbClr val="8F9D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558;p20"/>
          <p:cNvGrpSpPr/>
          <p:nvPr/>
        </p:nvGrpSpPr>
        <p:grpSpPr>
          <a:xfrm>
            <a:off x="6282516" y="3645014"/>
            <a:ext cx="429948" cy="591732"/>
            <a:chOff x="2945238" y="2130412"/>
            <a:chExt cx="429948" cy="591732"/>
          </a:xfrm>
        </p:grpSpPr>
        <p:sp>
          <p:nvSpPr>
            <p:cNvPr id="170" name="Google Shape;559;p20"/>
            <p:cNvSpPr/>
            <p:nvPr/>
          </p:nvSpPr>
          <p:spPr>
            <a:xfrm>
              <a:off x="2945238" y="2490523"/>
              <a:ext cx="429948" cy="231621"/>
            </a:xfrm>
            <a:custGeom>
              <a:avLst/>
              <a:gdLst/>
              <a:ahLst/>
              <a:cxnLst/>
              <a:rect l="l" t="t" r="r" b="b"/>
              <a:pathLst>
                <a:path w="20313" h="10943" extrusionOk="0">
                  <a:moveTo>
                    <a:pt x="10156" y="10942"/>
                  </a:moveTo>
                  <a:cubicBezTo>
                    <a:pt x="14038" y="10942"/>
                    <a:pt x="17586" y="9514"/>
                    <a:pt x="20312" y="7156"/>
                  </a:cubicBezTo>
                  <a:cubicBezTo>
                    <a:pt x="18824" y="2989"/>
                    <a:pt x="14835" y="1"/>
                    <a:pt x="10156" y="1"/>
                  </a:cubicBezTo>
                  <a:cubicBezTo>
                    <a:pt x="5477" y="1"/>
                    <a:pt x="1488" y="2989"/>
                    <a:pt x="0" y="7156"/>
                  </a:cubicBezTo>
                  <a:cubicBezTo>
                    <a:pt x="2727" y="9514"/>
                    <a:pt x="6275" y="10942"/>
                    <a:pt x="10156" y="109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60;p20"/>
            <p:cNvSpPr/>
            <p:nvPr/>
          </p:nvSpPr>
          <p:spPr>
            <a:xfrm>
              <a:off x="3014280" y="2197189"/>
              <a:ext cx="276472" cy="337981"/>
            </a:xfrm>
            <a:custGeom>
              <a:avLst/>
              <a:gdLst/>
              <a:ahLst/>
              <a:cxnLst/>
              <a:rect l="l" t="t" r="r" b="b"/>
              <a:pathLst>
                <a:path w="13062" h="15968" extrusionOk="0">
                  <a:moveTo>
                    <a:pt x="6632" y="15967"/>
                  </a:moveTo>
                  <a:lnTo>
                    <a:pt x="6430" y="15967"/>
                  </a:lnTo>
                  <a:cubicBezTo>
                    <a:pt x="2858" y="15967"/>
                    <a:pt x="0" y="12979"/>
                    <a:pt x="167" y="9419"/>
                  </a:cubicBezTo>
                  <a:lnTo>
                    <a:pt x="358" y="3894"/>
                  </a:lnTo>
                  <a:cubicBezTo>
                    <a:pt x="453" y="1715"/>
                    <a:pt x="2251" y="1"/>
                    <a:pt x="4430" y="1"/>
                  </a:cubicBezTo>
                  <a:lnTo>
                    <a:pt x="8716" y="1"/>
                  </a:lnTo>
                  <a:cubicBezTo>
                    <a:pt x="10847" y="1"/>
                    <a:pt x="12597" y="1680"/>
                    <a:pt x="12693" y="3811"/>
                  </a:cubicBezTo>
                  <a:lnTo>
                    <a:pt x="12895" y="9419"/>
                  </a:lnTo>
                  <a:cubicBezTo>
                    <a:pt x="13062" y="12979"/>
                    <a:pt x="10204" y="15967"/>
                    <a:pt x="6632" y="15967"/>
                  </a:cubicBezTo>
                  <a:close/>
                </a:path>
              </a:pathLst>
            </a:custGeom>
            <a:solidFill>
              <a:srgbClr val="ED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61;p20"/>
            <p:cNvSpPr/>
            <p:nvPr/>
          </p:nvSpPr>
          <p:spPr>
            <a:xfrm>
              <a:off x="3000619" y="2328479"/>
              <a:ext cx="23960" cy="52704"/>
            </a:xfrm>
            <a:custGeom>
              <a:avLst/>
              <a:gdLst/>
              <a:ahLst/>
              <a:cxnLst/>
              <a:rect l="l" t="t" r="r" b="b"/>
              <a:pathLst>
                <a:path w="1132" h="2490" extrusionOk="0">
                  <a:moveTo>
                    <a:pt x="1131" y="1"/>
                  </a:moveTo>
                  <a:lnTo>
                    <a:pt x="345" y="1"/>
                  </a:lnTo>
                  <a:cubicBezTo>
                    <a:pt x="155" y="1"/>
                    <a:pt x="0" y="168"/>
                    <a:pt x="0" y="358"/>
                  </a:cubicBezTo>
                  <a:lnTo>
                    <a:pt x="0" y="2132"/>
                  </a:lnTo>
                  <a:cubicBezTo>
                    <a:pt x="0" y="2335"/>
                    <a:pt x="155" y="2489"/>
                    <a:pt x="345" y="2489"/>
                  </a:cubicBezTo>
                  <a:lnTo>
                    <a:pt x="1048" y="2489"/>
                  </a:lnTo>
                  <a:close/>
                </a:path>
              </a:pathLst>
            </a:custGeom>
            <a:solidFill>
              <a:srgbClr val="BAC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62;p20"/>
            <p:cNvSpPr/>
            <p:nvPr/>
          </p:nvSpPr>
          <p:spPr>
            <a:xfrm>
              <a:off x="3280469" y="2328479"/>
              <a:ext cx="23960" cy="52704"/>
            </a:xfrm>
            <a:custGeom>
              <a:avLst/>
              <a:gdLst/>
              <a:ahLst/>
              <a:cxnLst/>
              <a:rect l="l" t="t" r="r" b="b"/>
              <a:pathLst>
                <a:path w="1132" h="2490" extrusionOk="0">
                  <a:moveTo>
                    <a:pt x="787" y="1"/>
                  </a:moveTo>
                  <a:lnTo>
                    <a:pt x="1" y="1"/>
                  </a:lnTo>
                  <a:lnTo>
                    <a:pt x="84" y="2489"/>
                  </a:lnTo>
                  <a:lnTo>
                    <a:pt x="787" y="2489"/>
                  </a:lnTo>
                  <a:cubicBezTo>
                    <a:pt x="977" y="2489"/>
                    <a:pt x="1132" y="2335"/>
                    <a:pt x="1132" y="2132"/>
                  </a:cubicBezTo>
                  <a:lnTo>
                    <a:pt x="1132" y="358"/>
                  </a:lnTo>
                  <a:cubicBezTo>
                    <a:pt x="1132" y="168"/>
                    <a:pt x="977" y="1"/>
                    <a:pt x="787" y="1"/>
                  </a:cubicBezTo>
                  <a:close/>
                </a:path>
              </a:pathLst>
            </a:custGeom>
            <a:solidFill>
              <a:srgbClr val="BAC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63;p20"/>
            <p:cNvSpPr/>
            <p:nvPr/>
          </p:nvSpPr>
          <p:spPr>
            <a:xfrm>
              <a:off x="3009496" y="2130412"/>
              <a:ext cx="286039" cy="198094"/>
            </a:xfrm>
            <a:custGeom>
              <a:avLst/>
              <a:gdLst/>
              <a:ahLst/>
              <a:cxnLst/>
              <a:rect l="l" t="t" r="r" b="b"/>
              <a:pathLst>
                <a:path w="13514" h="9359" extrusionOk="0">
                  <a:moveTo>
                    <a:pt x="13359" y="4418"/>
                  </a:moveTo>
                  <a:cubicBezTo>
                    <a:pt x="13264" y="1953"/>
                    <a:pt x="11144" y="1"/>
                    <a:pt x="6751" y="1"/>
                  </a:cubicBezTo>
                  <a:cubicBezTo>
                    <a:pt x="2084" y="1"/>
                    <a:pt x="250" y="2001"/>
                    <a:pt x="143" y="4525"/>
                  </a:cubicBezTo>
                  <a:lnTo>
                    <a:pt x="0" y="9359"/>
                  </a:lnTo>
                  <a:lnTo>
                    <a:pt x="500" y="9359"/>
                  </a:lnTo>
                  <a:lnTo>
                    <a:pt x="584" y="7049"/>
                  </a:lnTo>
                  <a:cubicBezTo>
                    <a:pt x="679" y="4870"/>
                    <a:pt x="2477" y="3156"/>
                    <a:pt x="4656" y="3156"/>
                  </a:cubicBezTo>
                  <a:lnTo>
                    <a:pt x="8942" y="3156"/>
                  </a:lnTo>
                  <a:cubicBezTo>
                    <a:pt x="11073" y="3156"/>
                    <a:pt x="12823" y="4835"/>
                    <a:pt x="12919" y="6966"/>
                  </a:cubicBezTo>
                  <a:lnTo>
                    <a:pt x="13014" y="9359"/>
                  </a:lnTo>
                  <a:lnTo>
                    <a:pt x="13514" y="9359"/>
                  </a:lnTo>
                  <a:close/>
                </a:path>
              </a:pathLst>
            </a:custGeom>
            <a:solidFill>
              <a:srgbClr val="8F9D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64;p20"/>
            <p:cNvSpPr/>
            <p:nvPr/>
          </p:nvSpPr>
          <p:spPr>
            <a:xfrm>
              <a:off x="3116594" y="2419470"/>
              <a:ext cx="71584" cy="35792"/>
            </a:xfrm>
            <a:custGeom>
              <a:avLst/>
              <a:gdLst/>
              <a:ahLst/>
              <a:cxnLst/>
              <a:rect l="l" t="t" r="r" b="b"/>
              <a:pathLst>
                <a:path w="3382" h="1691" extrusionOk="0">
                  <a:moveTo>
                    <a:pt x="3048" y="0"/>
                  </a:moveTo>
                  <a:lnTo>
                    <a:pt x="334" y="0"/>
                  </a:lnTo>
                  <a:cubicBezTo>
                    <a:pt x="143" y="0"/>
                    <a:pt x="0" y="179"/>
                    <a:pt x="48" y="369"/>
                  </a:cubicBezTo>
                  <a:cubicBezTo>
                    <a:pt x="215" y="1131"/>
                    <a:pt x="893" y="1691"/>
                    <a:pt x="1691" y="1691"/>
                  </a:cubicBezTo>
                  <a:cubicBezTo>
                    <a:pt x="2501" y="1691"/>
                    <a:pt x="3179" y="1131"/>
                    <a:pt x="3346" y="369"/>
                  </a:cubicBezTo>
                  <a:cubicBezTo>
                    <a:pt x="3382" y="179"/>
                    <a:pt x="3251" y="0"/>
                    <a:pt x="3048" y="0"/>
                  </a:cubicBezTo>
                  <a:close/>
                </a:path>
              </a:pathLst>
            </a:custGeom>
            <a:solidFill>
              <a:srgbClr val="8F9D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565;p20"/>
          <p:cNvGrpSpPr/>
          <p:nvPr/>
        </p:nvGrpSpPr>
        <p:grpSpPr>
          <a:xfrm>
            <a:off x="5428371" y="3659054"/>
            <a:ext cx="439007" cy="598527"/>
            <a:chOff x="5764630" y="2123618"/>
            <a:chExt cx="439007" cy="598527"/>
          </a:xfrm>
        </p:grpSpPr>
        <p:sp>
          <p:nvSpPr>
            <p:cNvPr id="177" name="Google Shape;566;p20"/>
            <p:cNvSpPr/>
            <p:nvPr/>
          </p:nvSpPr>
          <p:spPr>
            <a:xfrm>
              <a:off x="5764630" y="2460785"/>
              <a:ext cx="439007" cy="261360"/>
            </a:xfrm>
            <a:custGeom>
              <a:avLst/>
              <a:gdLst/>
              <a:ahLst/>
              <a:cxnLst/>
              <a:rect l="l" t="t" r="r" b="b"/>
              <a:pathLst>
                <a:path w="20741" h="12348" extrusionOk="0">
                  <a:moveTo>
                    <a:pt x="10371" y="12347"/>
                  </a:moveTo>
                  <a:cubicBezTo>
                    <a:pt x="14359" y="12347"/>
                    <a:pt x="17991" y="10847"/>
                    <a:pt x="20741" y="8371"/>
                  </a:cubicBezTo>
                  <a:cubicBezTo>
                    <a:pt x="19717" y="3596"/>
                    <a:pt x="15467" y="1"/>
                    <a:pt x="10371" y="1"/>
                  </a:cubicBezTo>
                  <a:cubicBezTo>
                    <a:pt x="5287" y="1"/>
                    <a:pt x="1024" y="3596"/>
                    <a:pt x="0" y="8371"/>
                  </a:cubicBezTo>
                  <a:cubicBezTo>
                    <a:pt x="2751" y="10847"/>
                    <a:pt x="6382" y="12347"/>
                    <a:pt x="10371" y="12347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67;p20"/>
            <p:cNvSpPr/>
            <p:nvPr/>
          </p:nvSpPr>
          <p:spPr>
            <a:xfrm>
              <a:off x="5822581" y="2301514"/>
              <a:ext cx="23706" cy="51688"/>
            </a:xfrm>
            <a:custGeom>
              <a:avLst/>
              <a:gdLst/>
              <a:ahLst/>
              <a:cxnLst/>
              <a:rect l="l" t="t" r="r" b="b"/>
              <a:pathLst>
                <a:path w="1120" h="2442" extrusionOk="0">
                  <a:moveTo>
                    <a:pt x="1120" y="1"/>
                  </a:moveTo>
                  <a:lnTo>
                    <a:pt x="346" y="1"/>
                  </a:lnTo>
                  <a:cubicBezTo>
                    <a:pt x="156" y="1"/>
                    <a:pt x="1" y="156"/>
                    <a:pt x="1" y="346"/>
                  </a:cubicBezTo>
                  <a:lnTo>
                    <a:pt x="1" y="2096"/>
                  </a:lnTo>
                  <a:cubicBezTo>
                    <a:pt x="1" y="2287"/>
                    <a:pt x="156" y="2442"/>
                    <a:pt x="346" y="2442"/>
                  </a:cubicBezTo>
                  <a:lnTo>
                    <a:pt x="1037" y="2442"/>
                  </a:lnTo>
                  <a:close/>
                </a:path>
              </a:pathLst>
            </a:custGeom>
            <a:solidFill>
              <a:srgbClr val="BAC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68;p20"/>
            <p:cNvSpPr/>
            <p:nvPr/>
          </p:nvSpPr>
          <p:spPr>
            <a:xfrm>
              <a:off x="6106834" y="2301514"/>
              <a:ext cx="23727" cy="51688"/>
            </a:xfrm>
            <a:custGeom>
              <a:avLst/>
              <a:gdLst/>
              <a:ahLst/>
              <a:cxnLst/>
              <a:rect l="l" t="t" r="r" b="b"/>
              <a:pathLst>
                <a:path w="1121" h="2442" extrusionOk="0">
                  <a:moveTo>
                    <a:pt x="775" y="1"/>
                  </a:moveTo>
                  <a:lnTo>
                    <a:pt x="1" y="1"/>
                  </a:lnTo>
                  <a:lnTo>
                    <a:pt x="96" y="2442"/>
                  </a:lnTo>
                  <a:lnTo>
                    <a:pt x="775" y="2442"/>
                  </a:lnTo>
                  <a:cubicBezTo>
                    <a:pt x="965" y="2442"/>
                    <a:pt x="1120" y="2287"/>
                    <a:pt x="1120" y="2096"/>
                  </a:cubicBezTo>
                  <a:lnTo>
                    <a:pt x="1120" y="346"/>
                  </a:lnTo>
                  <a:cubicBezTo>
                    <a:pt x="1120" y="156"/>
                    <a:pt x="965" y="1"/>
                    <a:pt x="775" y="1"/>
                  </a:cubicBezTo>
                  <a:close/>
                </a:path>
              </a:pathLst>
            </a:custGeom>
            <a:solidFill>
              <a:srgbClr val="BAC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69;p20"/>
            <p:cNvSpPr/>
            <p:nvPr/>
          </p:nvSpPr>
          <p:spPr>
            <a:xfrm>
              <a:off x="5840487" y="2172256"/>
              <a:ext cx="272175" cy="332668"/>
            </a:xfrm>
            <a:custGeom>
              <a:avLst/>
              <a:gdLst/>
              <a:ahLst/>
              <a:cxnLst/>
              <a:rect l="l" t="t" r="r" b="b"/>
              <a:pathLst>
                <a:path w="12859" h="15717" extrusionOk="0">
                  <a:moveTo>
                    <a:pt x="12704" y="9263"/>
                  </a:moveTo>
                  <a:lnTo>
                    <a:pt x="12585" y="5882"/>
                  </a:lnTo>
                  <a:lnTo>
                    <a:pt x="12585" y="5882"/>
                  </a:lnTo>
                  <a:cubicBezTo>
                    <a:pt x="9418" y="5644"/>
                    <a:pt x="6870" y="3167"/>
                    <a:pt x="6489" y="0"/>
                  </a:cubicBezTo>
                  <a:lnTo>
                    <a:pt x="6382" y="0"/>
                  </a:lnTo>
                  <a:cubicBezTo>
                    <a:pt x="5989" y="3167"/>
                    <a:pt x="3441" y="5644"/>
                    <a:pt x="286" y="5882"/>
                  </a:cubicBezTo>
                  <a:lnTo>
                    <a:pt x="286" y="5882"/>
                  </a:lnTo>
                  <a:lnTo>
                    <a:pt x="167" y="9263"/>
                  </a:lnTo>
                  <a:cubicBezTo>
                    <a:pt x="0" y="12775"/>
                    <a:pt x="2810" y="15716"/>
                    <a:pt x="6334" y="15716"/>
                  </a:cubicBezTo>
                  <a:lnTo>
                    <a:pt x="6537" y="15716"/>
                  </a:lnTo>
                  <a:cubicBezTo>
                    <a:pt x="10049" y="15716"/>
                    <a:pt x="12859" y="12775"/>
                    <a:pt x="12704" y="9263"/>
                  </a:cubicBezTo>
                  <a:close/>
                </a:path>
              </a:pathLst>
            </a:custGeom>
            <a:solidFill>
              <a:srgbClr val="ED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70;p20"/>
            <p:cNvSpPr/>
            <p:nvPr/>
          </p:nvSpPr>
          <p:spPr>
            <a:xfrm>
              <a:off x="5827619" y="2123618"/>
              <a:ext cx="297660" cy="400950"/>
            </a:xfrm>
            <a:custGeom>
              <a:avLst/>
              <a:gdLst/>
              <a:ahLst/>
              <a:cxnLst/>
              <a:rect l="l" t="t" r="r" b="b"/>
              <a:pathLst>
                <a:path w="14063" h="18943" extrusionOk="0">
                  <a:moveTo>
                    <a:pt x="775" y="11561"/>
                  </a:moveTo>
                  <a:lnTo>
                    <a:pt x="894" y="8180"/>
                  </a:lnTo>
                  <a:cubicBezTo>
                    <a:pt x="4049" y="7942"/>
                    <a:pt x="6597" y="5465"/>
                    <a:pt x="6990" y="2298"/>
                  </a:cubicBezTo>
                  <a:lnTo>
                    <a:pt x="7097" y="2298"/>
                  </a:lnTo>
                  <a:cubicBezTo>
                    <a:pt x="7478" y="5465"/>
                    <a:pt x="10026" y="7942"/>
                    <a:pt x="13193" y="8180"/>
                  </a:cubicBezTo>
                  <a:lnTo>
                    <a:pt x="13312" y="11561"/>
                  </a:lnTo>
                  <a:cubicBezTo>
                    <a:pt x="13395" y="13573"/>
                    <a:pt x="12514" y="15407"/>
                    <a:pt x="11074" y="16597"/>
                  </a:cubicBezTo>
                  <a:cubicBezTo>
                    <a:pt x="12169" y="17002"/>
                    <a:pt x="13169" y="17574"/>
                    <a:pt x="14062" y="18288"/>
                  </a:cubicBezTo>
                  <a:lnTo>
                    <a:pt x="13764" y="6060"/>
                  </a:lnTo>
                  <a:cubicBezTo>
                    <a:pt x="13669" y="2679"/>
                    <a:pt x="10978" y="0"/>
                    <a:pt x="7680" y="0"/>
                  </a:cubicBezTo>
                  <a:lnTo>
                    <a:pt x="6406" y="0"/>
                  </a:lnTo>
                  <a:cubicBezTo>
                    <a:pt x="3108" y="0"/>
                    <a:pt x="406" y="2679"/>
                    <a:pt x="310" y="6060"/>
                  </a:cubicBezTo>
                  <a:lnTo>
                    <a:pt x="1" y="18943"/>
                  </a:lnTo>
                  <a:cubicBezTo>
                    <a:pt x="930" y="18038"/>
                    <a:pt x="2037" y="17300"/>
                    <a:pt x="3239" y="16788"/>
                  </a:cubicBezTo>
                  <a:cubicBezTo>
                    <a:pt x="1668" y="15597"/>
                    <a:pt x="680" y="13692"/>
                    <a:pt x="775" y="11561"/>
                  </a:cubicBezTo>
                  <a:close/>
                </a:path>
              </a:pathLst>
            </a:custGeom>
            <a:solidFill>
              <a:srgbClr val="8F9D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71;p20"/>
            <p:cNvSpPr/>
            <p:nvPr/>
          </p:nvSpPr>
          <p:spPr>
            <a:xfrm>
              <a:off x="5941277" y="2390981"/>
              <a:ext cx="70589" cy="35305"/>
            </a:xfrm>
            <a:custGeom>
              <a:avLst/>
              <a:gdLst/>
              <a:ahLst/>
              <a:cxnLst/>
              <a:rect l="l" t="t" r="r" b="b"/>
              <a:pathLst>
                <a:path w="3335" h="1668" extrusionOk="0">
                  <a:moveTo>
                    <a:pt x="3001" y="1"/>
                  </a:moveTo>
                  <a:lnTo>
                    <a:pt x="334" y="1"/>
                  </a:lnTo>
                  <a:cubicBezTo>
                    <a:pt x="143" y="1"/>
                    <a:pt x="1" y="179"/>
                    <a:pt x="48" y="370"/>
                  </a:cubicBezTo>
                  <a:cubicBezTo>
                    <a:pt x="215" y="1108"/>
                    <a:pt x="882" y="1668"/>
                    <a:pt x="1667" y="1668"/>
                  </a:cubicBezTo>
                  <a:cubicBezTo>
                    <a:pt x="2465" y="1668"/>
                    <a:pt x="3120" y="1108"/>
                    <a:pt x="3287" y="370"/>
                  </a:cubicBezTo>
                  <a:cubicBezTo>
                    <a:pt x="3334" y="179"/>
                    <a:pt x="3203" y="1"/>
                    <a:pt x="3001" y="1"/>
                  </a:cubicBezTo>
                  <a:close/>
                </a:path>
              </a:pathLst>
            </a:custGeom>
            <a:solidFill>
              <a:srgbClr val="8F9D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517;p31"/>
          <p:cNvGrpSpPr/>
          <p:nvPr/>
        </p:nvGrpSpPr>
        <p:grpSpPr>
          <a:xfrm>
            <a:off x="5659727" y="3182490"/>
            <a:ext cx="865395" cy="479760"/>
            <a:chOff x="394187" y="1431445"/>
            <a:chExt cx="5065525" cy="752191"/>
          </a:xfrm>
        </p:grpSpPr>
        <p:sp>
          <p:nvSpPr>
            <p:cNvPr id="185" name="Google Shape;1518;p31"/>
            <p:cNvSpPr/>
            <p:nvPr/>
          </p:nvSpPr>
          <p:spPr>
            <a:xfrm flipH="1">
              <a:off x="3504124" y="1431445"/>
              <a:ext cx="543971" cy="441392"/>
            </a:xfrm>
            <a:custGeom>
              <a:avLst/>
              <a:gdLst/>
              <a:ahLst/>
              <a:cxnLst/>
              <a:rect l="l" t="t" r="r" b="b"/>
              <a:pathLst>
                <a:path w="1" h="47340" fill="none" extrusionOk="0">
                  <a:moveTo>
                    <a:pt x="1" y="1"/>
                  </a:moveTo>
                  <a:lnTo>
                    <a:pt x="1" y="47340"/>
                  </a:lnTo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bg2">
                  <a:lumMod val="25000"/>
                </a:schemeClr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519;p31"/>
            <p:cNvSpPr/>
            <p:nvPr/>
          </p:nvSpPr>
          <p:spPr>
            <a:xfrm>
              <a:off x="394187" y="1872837"/>
              <a:ext cx="5065525" cy="310799"/>
            </a:xfrm>
            <a:custGeom>
              <a:avLst/>
              <a:gdLst/>
              <a:ahLst/>
              <a:cxnLst/>
              <a:rect l="l" t="t" r="r" b="b"/>
              <a:pathLst>
                <a:path w="202621" h="12432" extrusionOk="0">
                  <a:moveTo>
                    <a:pt x="3894" y="1"/>
                  </a:moveTo>
                  <a:cubicBezTo>
                    <a:pt x="1750" y="1"/>
                    <a:pt x="0" y="1739"/>
                    <a:pt x="0" y="3882"/>
                  </a:cubicBezTo>
                  <a:lnTo>
                    <a:pt x="0" y="12193"/>
                  </a:lnTo>
                  <a:cubicBezTo>
                    <a:pt x="0" y="12324"/>
                    <a:pt x="107" y="12431"/>
                    <a:pt x="238" y="12431"/>
                  </a:cubicBezTo>
                  <a:cubicBezTo>
                    <a:pt x="381" y="12431"/>
                    <a:pt x="488" y="12324"/>
                    <a:pt x="488" y="12193"/>
                  </a:cubicBezTo>
                  <a:lnTo>
                    <a:pt x="488" y="3882"/>
                  </a:lnTo>
                  <a:cubicBezTo>
                    <a:pt x="488" y="2013"/>
                    <a:pt x="2012" y="477"/>
                    <a:pt x="3894" y="477"/>
                  </a:cubicBezTo>
                  <a:lnTo>
                    <a:pt x="198727" y="477"/>
                  </a:lnTo>
                  <a:cubicBezTo>
                    <a:pt x="200609" y="477"/>
                    <a:pt x="202133" y="2013"/>
                    <a:pt x="202133" y="3882"/>
                  </a:cubicBezTo>
                  <a:lnTo>
                    <a:pt x="202133" y="12193"/>
                  </a:lnTo>
                  <a:cubicBezTo>
                    <a:pt x="202133" y="12324"/>
                    <a:pt x="202240" y="12431"/>
                    <a:pt x="202371" y="12431"/>
                  </a:cubicBezTo>
                  <a:cubicBezTo>
                    <a:pt x="202514" y="12431"/>
                    <a:pt x="202621" y="12324"/>
                    <a:pt x="202621" y="12193"/>
                  </a:cubicBezTo>
                  <a:lnTo>
                    <a:pt x="202621" y="3882"/>
                  </a:lnTo>
                  <a:cubicBezTo>
                    <a:pt x="202621" y="1739"/>
                    <a:pt x="200871" y="1"/>
                    <a:pt x="198727" y="1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519;p31"/>
          <p:cNvSpPr/>
          <p:nvPr/>
        </p:nvSpPr>
        <p:spPr>
          <a:xfrm>
            <a:off x="889429" y="2500706"/>
            <a:ext cx="1392910" cy="198233"/>
          </a:xfrm>
          <a:custGeom>
            <a:avLst/>
            <a:gdLst/>
            <a:ahLst/>
            <a:cxnLst/>
            <a:rect l="l" t="t" r="r" b="b"/>
            <a:pathLst>
              <a:path w="202621" h="12432" extrusionOk="0">
                <a:moveTo>
                  <a:pt x="3894" y="1"/>
                </a:moveTo>
                <a:cubicBezTo>
                  <a:pt x="1750" y="1"/>
                  <a:pt x="0" y="1739"/>
                  <a:pt x="0" y="3882"/>
                </a:cubicBezTo>
                <a:lnTo>
                  <a:pt x="0" y="12193"/>
                </a:lnTo>
                <a:cubicBezTo>
                  <a:pt x="0" y="12324"/>
                  <a:pt x="107" y="12431"/>
                  <a:pt x="238" y="12431"/>
                </a:cubicBezTo>
                <a:cubicBezTo>
                  <a:pt x="381" y="12431"/>
                  <a:pt x="488" y="12324"/>
                  <a:pt x="488" y="12193"/>
                </a:cubicBezTo>
                <a:lnTo>
                  <a:pt x="488" y="3882"/>
                </a:lnTo>
                <a:cubicBezTo>
                  <a:pt x="488" y="2013"/>
                  <a:pt x="2012" y="477"/>
                  <a:pt x="3894" y="477"/>
                </a:cubicBezTo>
                <a:lnTo>
                  <a:pt x="198727" y="477"/>
                </a:lnTo>
                <a:cubicBezTo>
                  <a:pt x="200609" y="477"/>
                  <a:pt x="202133" y="2013"/>
                  <a:pt x="202133" y="3882"/>
                </a:cubicBezTo>
                <a:lnTo>
                  <a:pt x="202133" y="12193"/>
                </a:lnTo>
                <a:cubicBezTo>
                  <a:pt x="202133" y="12324"/>
                  <a:pt x="202240" y="12431"/>
                  <a:pt x="202371" y="12431"/>
                </a:cubicBezTo>
                <a:cubicBezTo>
                  <a:pt x="202514" y="12431"/>
                  <a:pt x="202621" y="12324"/>
                  <a:pt x="202621" y="12193"/>
                </a:cubicBezTo>
                <a:lnTo>
                  <a:pt x="202621" y="3882"/>
                </a:lnTo>
                <a:cubicBezTo>
                  <a:pt x="202621" y="1739"/>
                  <a:pt x="200871" y="1"/>
                  <a:pt x="198727" y="1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519;p31"/>
          <p:cNvSpPr/>
          <p:nvPr/>
        </p:nvSpPr>
        <p:spPr>
          <a:xfrm>
            <a:off x="6208424" y="2531332"/>
            <a:ext cx="3544128" cy="134876"/>
          </a:xfrm>
          <a:custGeom>
            <a:avLst/>
            <a:gdLst/>
            <a:ahLst/>
            <a:cxnLst/>
            <a:rect l="l" t="t" r="r" b="b"/>
            <a:pathLst>
              <a:path w="202621" h="12432" extrusionOk="0">
                <a:moveTo>
                  <a:pt x="3894" y="1"/>
                </a:moveTo>
                <a:cubicBezTo>
                  <a:pt x="1750" y="1"/>
                  <a:pt x="0" y="1739"/>
                  <a:pt x="0" y="3882"/>
                </a:cubicBezTo>
                <a:lnTo>
                  <a:pt x="0" y="12193"/>
                </a:lnTo>
                <a:cubicBezTo>
                  <a:pt x="0" y="12324"/>
                  <a:pt x="107" y="12431"/>
                  <a:pt x="238" y="12431"/>
                </a:cubicBezTo>
                <a:cubicBezTo>
                  <a:pt x="381" y="12431"/>
                  <a:pt x="488" y="12324"/>
                  <a:pt x="488" y="12193"/>
                </a:cubicBezTo>
                <a:lnTo>
                  <a:pt x="488" y="3882"/>
                </a:lnTo>
                <a:cubicBezTo>
                  <a:pt x="488" y="2013"/>
                  <a:pt x="2012" y="477"/>
                  <a:pt x="3894" y="477"/>
                </a:cubicBezTo>
                <a:lnTo>
                  <a:pt x="198727" y="477"/>
                </a:lnTo>
                <a:cubicBezTo>
                  <a:pt x="200609" y="477"/>
                  <a:pt x="202133" y="2013"/>
                  <a:pt x="202133" y="3882"/>
                </a:cubicBezTo>
                <a:lnTo>
                  <a:pt x="202133" y="12193"/>
                </a:lnTo>
                <a:cubicBezTo>
                  <a:pt x="202133" y="12324"/>
                  <a:pt x="202240" y="12431"/>
                  <a:pt x="202371" y="12431"/>
                </a:cubicBezTo>
                <a:cubicBezTo>
                  <a:pt x="202514" y="12431"/>
                  <a:pt x="202621" y="12324"/>
                  <a:pt x="202621" y="12193"/>
                </a:cubicBezTo>
                <a:lnTo>
                  <a:pt x="202621" y="3882"/>
                </a:lnTo>
                <a:cubicBezTo>
                  <a:pt x="202621" y="1739"/>
                  <a:pt x="200871" y="1"/>
                  <a:pt x="198727" y="1"/>
                </a:cubicBezTo>
                <a:close/>
              </a:path>
            </a:pathLst>
          </a:cu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圖片 19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63" b="85156" l="1172" r="955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616" y="2598724"/>
            <a:ext cx="702474" cy="702474"/>
          </a:xfrm>
          <a:prstGeom prst="rect">
            <a:avLst/>
          </a:prstGeom>
        </p:spPr>
      </p:pic>
      <p:grpSp>
        <p:nvGrpSpPr>
          <p:cNvPr id="196" name="Google Shape;1517;p31"/>
          <p:cNvGrpSpPr/>
          <p:nvPr/>
        </p:nvGrpSpPr>
        <p:grpSpPr>
          <a:xfrm>
            <a:off x="5428371" y="4258675"/>
            <a:ext cx="1784898" cy="704235"/>
            <a:chOff x="-497496" y="1107653"/>
            <a:chExt cx="5886749" cy="1104132"/>
          </a:xfrm>
        </p:grpSpPr>
        <p:sp>
          <p:nvSpPr>
            <p:cNvPr id="197" name="Google Shape;1518;p31"/>
            <p:cNvSpPr/>
            <p:nvPr/>
          </p:nvSpPr>
          <p:spPr>
            <a:xfrm flipH="1">
              <a:off x="2903373" y="1107653"/>
              <a:ext cx="877103" cy="738557"/>
            </a:xfrm>
            <a:custGeom>
              <a:avLst/>
              <a:gdLst/>
              <a:ahLst/>
              <a:cxnLst/>
              <a:rect l="l" t="t" r="r" b="b"/>
              <a:pathLst>
                <a:path w="1" h="47340" fill="none" extrusionOk="0">
                  <a:moveTo>
                    <a:pt x="1" y="1"/>
                  </a:moveTo>
                  <a:lnTo>
                    <a:pt x="1" y="47340"/>
                  </a:lnTo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bg2">
                  <a:lumMod val="25000"/>
                </a:schemeClr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519;p31"/>
            <p:cNvSpPr/>
            <p:nvPr/>
          </p:nvSpPr>
          <p:spPr>
            <a:xfrm>
              <a:off x="-497496" y="1865186"/>
              <a:ext cx="5886749" cy="346599"/>
            </a:xfrm>
            <a:custGeom>
              <a:avLst/>
              <a:gdLst/>
              <a:ahLst/>
              <a:cxnLst/>
              <a:rect l="l" t="t" r="r" b="b"/>
              <a:pathLst>
                <a:path w="202621" h="12432" extrusionOk="0">
                  <a:moveTo>
                    <a:pt x="3894" y="1"/>
                  </a:moveTo>
                  <a:cubicBezTo>
                    <a:pt x="1750" y="1"/>
                    <a:pt x="0" y="1739"/>
                    <a:pt x="0" y="3882"/>
                  </a:cubicBezTo>
                  <a:lnTo>
                    <a:pt x="0" y="12193"/>
                  </a:lnTo>
                  <a:cubicBezTo>
                    <a:pt x="0" y="12324"/>
                    <a:pt x="107" y="12431"/>
                    <a:pt x="238" y="12431"/>
                  </a:cubicBezTo>
                  <a:cubicBezTo>
                    <a:pt x="381" y="12431"/>
                    <a:pt x="488" y="12324"/>
                    <a:pt x="488" y="12193"/>
                  </a:cubicBezTo>
                  <a:lnTo>
                    <a:pt x="488" y="3882"/>
                  </a:lnTo>
                  <a:cubicBezTo>
                    <a:pt x="488" y="2013"/>
                    <a:pt x="2012" y="477"/>
                    <a:pt x="3894" y="477"/>
                  </a:cubicBezTo>
                  <a:lnTo>
                    <a:pt x="198727" y="477"/>
                  </a:lnTo>
                  <a:cubicBezTo>
                    <a:pt x="200609" y="477"/>
                    <a:pt x="202133" y="2013"/>
                    <a:pt x="202133" y="3882"/>
                  </a:cubicBezTo>
                  <a:lnTo>
                    <a:pt x="202133" y="12193"/>
                  </a:lnTo>
                  <a:cubicBezTo>
                    <a:pt x="202133" y="12324"/>
                    <a:pt x="202240" y="12431"/>
                    <a:pt x="202371" y="12431"/>
                  </a:cubicBezTo>
                  <a:cubicBezTo>
                    <a:pt x="202514" y="12431"/>
                    <a:pt x="202621" y="12324"/>
                    <a:pt x="202621" y="12193"/>
                  </a:cubicBezTo>
                  <a:lnTo>
                    <a:pt x="202621" y="3882"/>
                  </a:lnTo>
                  <a:cubicBezTo>
                    <a:pt x="202621" y="1739"/>
                    <a:pt x="200871" y="1"/>
                    <a:pt x="198727" y="1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1" name="圖片 20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63" b="85156" l="1172" r="955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46" y="3459675"/>
            <a:ext cx="702474" cy="702474"/>
          </a:xfrm>
          <a:prstGeom prst="rect">
            <a:avLst/>
          </a:prstGeom>
        </p:spPr>
      </p:pic>
      <p:pic>
        <p:nvPicPr>
          <p:cNvPr id="203" name="圖片 20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63" b="85156" l="1172" r="955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188" y="3507889"/>
            <a:ext cx="702474" cy="702474"/>
          </a:xfrm>
          <a:prstGeom prst="rect">
            <a:avLst/>
          </a:prstGeom>
        </p:spPr>
      </p:pic>
      <p:sp>
        <p:nvSpPr>
          <p:cNvPr id="205" name="Google Shape;1519;p31"/>
          <p:cNvSpPr/>
          <p:nvPr/>
        </p:nvSpPr>
        <p:spPr>
          <a:xfrm>
            <a:off x="1670148" y="3499113"/>
            <a:ext cx="2875281" cy="159942"/>
          </a:xfrm>
          <a:custGeom>
            <a:avLst/>
            <a:gdLst/>
            <a:ahLst/>
            <a:cxnLst/>
            <a:rect l="l" t="t" r="r" b="b"/>
            <a:pathLst>
              <a:path w="202621" h="12432" extrusionOk="0">
                <a:moveTo>
                  <a:pt x="3894" y="1"/>
                </a:moveTo>
                <a:cubicBezTo>
                  <a:pt x="1750" y="1"/>
                  <a:pt x="0" y="1739"/>
                  <a:pt x="0" y="3882"/>
                </a:cubicBezTo>
                <a:lnTo>
                  <a:pt x="0" y="12193"/>
                </a:lnTo>
                <a:cubicBezTo>
                  <a:pt x="0" y="12324"/>
                  <a:pt x="107" y="12431"/>
                  <a:pt x="238" y="12431"/>
                </a:cubicBezTo>
                <a:cubicBezTo>
                  <a:pt x="381" y="12431"/>
                  <a:pt x="488" y="12324"/>
                  <a:pt x="488" y="12193"/>
                </a:cubicBezTo>
                <a:lnTo>
                  <a:pt x="488" y="3882"/>
                </a:lnTo>
                <a:cubicBezTo>
                  <a:pt x="488" y="2013"/>
                  <a:pt x="2012" y="477"/>
                  <a:pt x="3894" y="477"/>
                </a:cubicBezTo>
                <a:lnTo>
                  <a:pt x="198727" y="477"/>
                </a:lnTo>
                <a:cubicBezTo>
                  <a:pt x="200609" y="477"/>
                  <a:pt x="202133" y="2013"/>
                  <a:pt x="202133" y="3882"/>
                </a:cubicBezTo>
                <a:lnTo>
                  <a:pt x="202133" y="12193"/>
                </a:lnTo>
                <a:cubicBezTo>
                  <a:pt x="202133" y="12324"/>
                  <a:pt x="202240" y="12431"/>
                  <a:pt x="202371" y="12431"/>
                </a:cubicBezTo>
                <a:cubicBezTo>
                  <a:pt x="202514" y="12431"/>
                  <a:pt x="202621" y="12324"/>
                  <a:pt x="202621" y="12193"/>
                </a:cubicBezTo>
                <a:lnTo>
                  <a:pt x="202621" y="3882"/>
                </a:lnTo>
                <a:cubicBezTo>
                  <a:pt x="202621" y="1739"/>
                  <a:pt x="200871" y="1"/>
                  <a:pt x="198727" y="1"/>
                </a:cubicBezTo>
                <a:close/>
              </a:path>
            </a:pathLst>
          </a:cu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圖片 20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63" b="85156" l="1172" r="955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525" y="3504928"/>
            <a:ext cx="702474" cy="702474"/>
          </a:xfrm>
          <a:prstGeom prst="rect">
            <a:avLst/>
          </a:prstGeom>
        </p:spPr>
      </p:pic>
      <p:sp>
        <p:nvSpPr>
          <p:cNvPr id="208" name="Google Shape;1518;p31"/>
          <p:cNvSpPr/>
          <p:nvPr/>
        </p:nvSpPr>
        <p:spPr>
          <a:xfrm flipH="1">
            <a:off x="2250669" y="3244947"/>
            <a:ext cx="127340" cy="281527"/>
          </a:xfrm>
          <a:custGeom>
            <a:avLst/>
            <a:gdLst/>
            <a:ahLst/>
            <a:cxnLst/>
            <a:rect l="l" t="t" r="r" b="b"/>
            <a:pathLst>
              <a:path w="1" h="47340" fill="none" extrusionOk="0">
                <a:moveTo>
                  <a:pt x="1" y="1"/>
                </a:moveTo>
                <a:lnTo>
                  <a:pt x="1" y="47340"/>
                </a:lnTo>
              </a:path>
            </a:pathLst>
          </a:custGeom>
          <a:solidFill>
            <a:schemeClr val="accent3"/>
          </a:solidFill>
          <a:ln w="19050" cap="flat" cmpd="sng">
            <a:solidFill>
              <a:schemeClr val="bg2">
                <a:lumMod val="25000"/>
              </a:schemeClr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群組 38"/>
          <p:cNvGrpSpPr/>
          <p:nvPr/>
        </p:nvGrpSpPr>
        <p:grpSpPr>
          <a:xfrm>
            <a:off x="5016983" y="5000142"/>
            <a:ext cx="800080" cy="338554"/>
            <a:chOff x="3659921" y="5714077"/>
            <a:chExt cx="800080" cy="338554"/>
          </a:xfrm>
        </p:grpSpPr>
        <p:sp>
          <p:nvSpPr>
            <p:cNvPr id="84" name="Google Shape;1546;p31"/>
            <p:cNvSpPr/>
            <p:nvPr/>
          </p:nvSpPr>
          <p:spPr>
            <a:xfrm>
              <a:off x="3659921" y="5714077"/>
              <a:ext cx="782635" cy="325647"/>
            </a:xfrm>
            <a:custGeom>
              <a:avLst/>
              <a:gdLst/>
              <a:ahLst/>
              <a:cxnLst/>
              <a:rect l="l" t="t" r="r" b="b"/>
              <a:pathLst>
                <a:path w="47554" h="14551" extrusionOk="0">
                  <a:moveTo>
                    <a:pt x="2310" y="1"/>
                  </a:moveTo>
                  <a:cubicBezTo>
                    <a:pt x="1036" y="1"/>
                    <a:pt x="0" y="1025"/>
                    <a:pt x="0" y="2299"/>
                  </a:cubicBezTo>
                  <a:lnTo>
                    <a:pt x="0" y="12252"/>
                  </a:lnTo>
                  <a:cubicBezTo>
                    <a:pt x="0" y="13526"/>
                    <a:pt x="1036" y="14550"/>
                    <a:pt x="2310" y="14550"/>
                  </a:cubicBezTo>
                  <a:lnTo>
                    <a:pt x="45256" y="14550"/>
                  </a:lnTo>
                  <a:cubicBezTo>
                    <a:pt x="46518" y="14550"/>
                    <a:pt x="47554" y="13526"/>
                    <a:pt x="47554" y="12252"/>
                  </a:cubicBezTo>
                  <a:lnTo>
                    <a:pt x="47554" y="2299"/>
                  </a:lnTo>
                  <a:cubicBezTo>
                    <a:pt x="47554" y="1025"/>
                    <a:pt x="46518" y="1"/>
                    <a:pt x="45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3676170" y="5714077"/>
              <a:ext cx="783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30hr</a:t>
              </a:r>
              <a:r>
                <a:rPr lang="en-US" altLang="zh-TW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  <a:sym typeface="Wingdings" panose="05000000000000000000" pitchFamily="2" charset="2"/>
                </a:rPr>
                <a:t></a:t>
              </a:r>
              <a:endParaRPr lang="zh-TW" alt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5887182" y="4983924"/>
            <a:ext cx="926482" cy="369332"/>
            <a:chOff x="4507662" y="5642810"/>
            <a:chExt cx="926482" cy="369332"/>
          </a:xfrm>
        </p:grpSpPr>
        <p:sp>
          <p:nvSpPr>
            <p:cNvPr id="209" name="Google Shape;1546;p31"/>
            <p:cNvSpPr/>
            <p:nvPr/>
          </p:nvSpPr>
          <p:spPr>
            <a:xfrm>
              <a:off x="4560937" y="5686495"/>
              <a:ext cx="873207" cy="325647"/>
            </a:xfrm>
            <a:custGeom>
              <a:avLst/>
              <a:gdLst/>
              <a:ahLst/>
              <a:cxnLst/>
              <a:rect l="l" t="t" r="r" b="b"/>
              <a:pathLst>
                <a:path w="47554" h="14551" extrusionOk="0">
                  <a:moveTo>
                    <a:pt x="2310" y="1"/>
                  </a:moveTo>
                  <a:cubicBezTo>
                    <a:pt x="1036" y="1"/>
                    <a:pt x="0" y="1025"/>
                    <a:pt x="0" y="2299"/>
                  </a:cubicBezTo>
                  <a:lnTo>
                    <a:pt x="0" y="12252"/>
                  </a:lnTo>
                  <a:cubicBezTo>
                    <a:pt x="0" y="13526"/>
                    <a:pt x="1036" y="14550"/>
                    <a:pt x="2310" y="14550"/>
                  </a:cubicBezTo>
                  <a:lnTo>
                    <a:pt x="45256" y="14550"/>
                  </a:lnTo>
                  <a:cubicBezTo>
                    <a:pt x="46518" y="14550"/>
                    <a:pt x="47554" y="13526"/>
                    <a:pt x="47554" y="12252"/>
                  </a:cubicBezTo>
                  <a:lnTo>
                    <a:pt x="47554" y="2299"/>
                  </a:lnTo>
                  <a:cubicBezTo>
                    <a:pt x="47554" y="1025"/>
                    <a:pt x="46518" y="1"/>
                    <a:pt x="45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210" name="文字方塊 209"/>
            <p:cNvSpPr txBox="1"/>
            <p:nvPr/>
          </p:nvSpPr>
          <p:spPr>
            <a:xfrm>
              <a:off x="4507662" y="5642810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30</a:t>
              </a:r>
              <a:r>
                <a:rPr lang="en-US" altLang="zh-TW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  <a:sym typeface="Wingdings" panose="05000000000000000000" pitchFamily="2" charset="2"/>
                </a:rPr>
                <a:t>-40hr</a:t>
              </a:r>
              <a:endParaRPr lang="zh-TW" alt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</p:grpSp>
      <p:grpSp>
        <p:nvGrpSpPr>
          <p:cNvPr id="211" name="群組 210"/>
          <p:cNvGrpSpPr/>
          <p:nvPr/>
        </p:nvGrpSpPr>
        <p:grpSpPr>
          <a:xfrm>
            <a:off x="6899110" y="4962911"/>
            <a:ext cx="777777" cy="369332"/>
            <a:chOff x="4507662" y="5642810"/>
            <a:chExt cx="777777" cy="369332"/>
          </a:xfrm>
        </p:grpSpPr>
        <p:sp>
          <p:nvSpPr>
            <p:cNvPr id="212" name="Google Shape;1546;p31"/>
            <p:cNvSpPr/>
            <p:nvPr/>
          </p:nvSpPr>
          <p:spPr>
            <a:xfrm>
              <a:off x="4560937" y="5686495"/>
              <a:ext cx="701201" cy="325647"/>
            </a:xfrm>
            <a:custGeom>
              <a:avLst/>
              <a:gdLst/>
              <a:ahLst/>
              <a:cxnLst/>
              <a:rect l="l" t="t" r="r" b="b"/>
              <a:pathLst>
                <a:path w="47554" h="14551" extrusionOk="0">
                  <a:moveTo>
                    <a:pt x="2310" y="1"/>
                  </a:moveTo>
                  <a:cubicBezTo>
                    <a:pt x="1036" y="1"/>
                    <a:pt x="0" y="1025"/>
                    <a:pt x="0" y="2299"/>
                  </a:cubicBezTo>
                  <a:lnTo>
                    <a:pt x="0" y="12252"/>
                  </a:lnTo>
                  <a:cubicBezTo>
                    <a:pt x="0" y="13526"/>
                    <a:pt x="1036" y="14550"/>
                    <a:pt x="2310" y="14550"/>
                  </a:cubicBezTo>
                  <a:lnTo>
                    <a:pt x="45256" y="14550"/>
                  </a:lnTo>
                  <a:cubicBezTo>
                    <a:pt x="46518" y="14550"/>
                    <a:pt x="47554" y="13526"/>
                    <a:pt x="47554" y="12252"/>
                  </a:cubicBezTo>
                  <a:lnTo>
                    <a:pt x="47554" y="2299"/>
                  </a:lnTo>
                  <a:cubicBezTo>
                    <a:pt x="47554" y="1025"/>
                    <a:pt x="46518" y="1"/>
                    <a:pt x="45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213" name="文字方塊 212"/>
            <p:cNvSpPr txBox="1"/>
            <p:nvPr/>
          </p:nvSpPr>
          <p:spPr>
            <a:xfrm>
              <a:off x="4507662" y="5642810"/>
              <a:ext cx="77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  <a:sym typeface="Wingdings" panose="05000000000000000000" pitchFamily="2" charset="2"/>
                </a:rPr>
                <a:t>40hr</a:t>
              </a:r>
              <a:r>
                <a:rPr lang="en-US" altLang="zh-TW" sz="1600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 Unicode MS" panose="020B0604020202020204" pitchFamily="34" charset="-120"/>
                  <a:sym typeface="Wingdings" panose="05000000000000000000" pitchFamily="2" charset="2"/>
                </a:rPr>
                <a:t></a:t>
              </a:r>
              <a:endParaRPr lang="zh-TW" alt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</p:grpSp>
      <p:sp>
        <p:nvSpPr>
          <p:cNvPr id="214" name="Google Shape;1519;p31"/>
          <p:cNvSpPr/>
          <p:nvPr/>
        </p:nvSpPr>
        <p:spPr>
          <a:xfrm>
            <a:off x="7834849" y="3458836"/>
            <a:ext cx="1055616" cy="171824"/>
          </a:xfrm>
          <a:custGeom>
            <a:avLst/>
            <a:gdLst/>
            <a:ahLst/>
            <a:cxnLst/>
            <a:rect l="l" t="t" r="r" b="b"/>
            <a:pathLst>
              <a:path w="202621" h="12432" extrusionOk="0">
                <a:moveTo>
                  <a:pt x="3894" y="1"/>
                </a:moveTo>
                <a:cubicBezTo>
                  <a:pt x="1750" y="1"/>
                  <a:pt x="0" y="1739"/>
                  <a:pt x="0" y="3882"/>
                </a:cubicBezTo>
                <a:lnTo>
                  <a:pt x="0" y="12193"/>
                </a:lnTo>
                <a:cubicBezTo>
                  <a:pt x="0" y="12324"/>
                  <a:pt x="107" y="12431"/>
                  <a:pt x="238" y="12431"/>
                </a:cubicBezTo>
                <a:cubicBezTo>
                  <a:pt x="381" y="12431"/>
                  <a:pt x="488" y="12324"/>
                  <a:pt x="488" y="12193"/>
                </a:cubicBezTo>
                <a:lnTo>
                  <a:pt x="488" y="3882"/>
                </a:lnTo>
                <a:cubicBezTo>
                  <a:pt x="488" y="2013"/>
                  <a:pt x="2012" y="477"/>
                  <a:pt x="3894" y="477"/>
                </a:cubicBezTo>
                <a:lnTo>
                  <a:pt x="198727" y="477"/>
                </a:lnTo>
                <a:cubicBezTo>
                  <a:pt x="200609" y="477"/>
                  <a:pt x="202133" y="2013"/>
                  <a:pt x="202133" y="3882"/>
                </a:cubicBezTo>
                <a:lnTo>
                  <a:pt x="202133" y="12193"/>
                </a:lnTo>
                <a:cubicBezTo>
                  <a:pt x="202133" y="12324"/>
                  <a:pt x="202240" y="12431"/>
                  <a:pt x="202371" y="12431"/>
                </a:cubicBezTo>
                <a:cubicBezTo>
                  <a:pt x="202514" y="12431"/>
                  <a:pt x="202621" y="12324"/>
                  <a:pt x="202621" y="12193"/>
                </a:cubicBezTo>
                <a:lnTo>
                  <a:pt x="202621" y="3882"/>
                </a:lnTo>
                <a:cubicBezTo>
                  <a:pt x="202621" y="1739"/>
                  <a:pt x="200871" y="1"/>
                  <a:pt x="198727" y="1"/>
                </a:cubicBezTo>
                <a:close/>
              </a:path>
            </a:pathLst>
          </a:cu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1518;p31"/>
          <p:cNvSpPr/>
          <p:nvPr/>
        </p:nvSpPr>
        <p:spPr>
          <a:xfrm flipH="1">
            <a:off x="7934250" y="3177309"/>
            <a:ext cx="127340" cy="281527"/>
          </a:xfrm>
          <a:custGeom>
            <a:avLst/>
            <a:gdLst/>
            <a:ahLst/>
            <a:cxnLst/>
            <a:rect l="l" t="t" r="r" b="b"/>
            <a:pathLst>
              <a:path w="1" h="47340" fill="none" extrusionOk="0">
                <a:moveTo>
                  <a:pt x="1" y="1"/>
                </a:moveTo>
                <a:lnTo>
                  <a:pt x="1" y="47340"/>
                </a:lnTo>
              </a:path>
            </a:pathLst>
          </a:custGeom>
          <a:solidFill>
            <a:schemeClr val="accent3"/>
          </a:solidFill>
          <a:ln w="19050" cap="flat" cmpd="sng">
            <a:solidFill>
              <a:schemeClr val="bg2">
                <a:lumMod val="25000"/>
              </a:schemeClr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" name="Google Shape;558;p20"/>
          <p:cNvGrpSpPr/>
          <p:nvPr/>
        </p:nvGrpSpPr>
        <p:grpSpPr>
          <a:xfrm>
            <a:off x="8675413" y="3702191"/>
            <a:ext cx="429948" cy="591732"/>
            <a:chOff x="2945238" y="2130412"/>
            <a:chExt cx="429948" cy="591732"/>
          </a:xfrm>
        </p:grpSpPr>
        <p:sp>
          <p:nvSpPr>
            <p:cNvPr id="217" name="Google Shape;559;p20"/>
            <p:cNvSpPr/>
            <p:nvPr/>
          </p:nvSpPr>
          <p:spPr>
            <a:xfrm>
              <a:off x="2945238" y="2490523"/>
              <a:ext cx="429948" cy="231621"/>
            </a:xfrm>
            <a:custGeom>
              <a:avLst/>
              <a:gdLst/>
              <a:ahLst/>
              <a:cxnLst/>
              <a:rect l="l" t="t" r="r" b="b"/>
              <a:pathLst>
                <a:path w="20313" h="10943" extrusionOk="0">
                  <a:moveTo>
                    <a:pt x="10156" y="10942"/>
                  </a:moveTo>
                  <a:cubicBezTo>
                    <a:pt x="14038" y="10942"/>
                    <a:pt x="17586" y="9514"/>
                    <a:pt x="20312" y="7156"/>
                  </a:cubicBezTo>
                  <a:cubicBezTo>
                    <a:pt x="18824" y="2989"/>
                    <a:pt x="14835" y="1"/>
                    <a:pt x="10156" y="1"/>
                  </a:cubicBezTo>
                  <a:cubicBezTo>
                    <a:pt x="5477" y="1"/>
                    <a:pt x="1488" y="2989"/>
                    <a:pt x="0" y="7156"/>
                  </a:cubicBezTo>
                  <a:cubicBezTo>
                    <a:pt x="2727" y="9514"/>
                    <a:pt x="6275" y="10942"/>
                    <a:pt x="10156" y="109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60;p20"/>
            <p:cNvSpPr/>
            <p:nvPr/>
          </p:nvSpPr>
          <p:spPr>
            <a:xfrm>
              <a:off x="3014280" y="2197189"/>
              <a:ext cx="276472" cy="337981"/>
            </a:xfrm>
            <a:custGeom>
              <a:avLst/>
              <a:gdLst/>
              <a:ahLst/>
              <a:cxnLst/>
              <a:rect l="l" t="t" r="r" b="b"/>
              <a:pathLst>
                <a:path w="13062" h="15968" extrusionOk="0">
                  <a:moveTo>
                    <a:pt x="6632" y="15967"/>
                  </a:moveTo>
                  <a:lnTo>
                    <a:pt x="6430" y="15967"/>
                  </a:lnTo>
                  <a:cubicBezTo>
                    <a:pt x="2858" y="15967"/>
                    <a:pt x="0" y="12979"/>
                    <a:pt x="167" y="9419"/>
                  </a:cubicBezTo>
                  <a:lnTo>
                    <a:pt x="358" y="3894"/>
                  </a:lnTo>
                  <a:cubicBezTo>
                    <a:pt x="453" y="1715"/>
                    <a:pt x="2251" y="1"/>
                    <a:pt x="4430" y="1"/>
                  </a:cubicBezTo>
                  <a:lnTo>
                    <a:pt x="8716" y="1"/>
                  </a:lnTo>
                  <a:cubicBezTo>
                    <a:pt x="10847" y="1"/>
                    <a:pt x="12597" y="1680"/>
                    <a:pt x="12693" y="3811"/>
                  </a:cubicBezTo>
                  <a:lnTo>
                    <a:pt x="12895" y="9419"/>
                  </a:lnTo>
                  <a:cubicBezTo>
                    <a:pt x="13062" y="12979"/>
                    <a:pt x="10204" y="15967"/>
                    <a:pt x="6632" y="15967"/>
                  </a:cubicBezTo>
                  <a:close/>
                </a:path>
              </a:pathLst>
            </a:custGeom>
            <a:solidFill>
              <a:srgbClr val="ED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61;p20"/>
            <p:cNvSpPr/>
            <p:nvPr/>
          </p:nvSpPr>
          <p:spPr>
            <a:xfrm>
              <a:off x="3000619" y="2328479"/>
              <a:ext cx="23960" cy="52704"/>
            </a:xfrm>
            <a:custGeom>
              <a:avLst/>
              <a:gdLst/>
              <a:ahLst/>
              <a:cxnLst/>
              <a:rect l="l" t="t" r="r" b="b"/>
              <a:pathLst>
                <a:path w="1132" h="2490" extrusionOk="0">
                  <a:moveTo>
                    <a:pt x="1131" y="1"/>
                  </a:moveTo>
                  <a:lnTo>
                    <a:pt x="345" y="1"/>
                  </a:lnTo>
                  <a:cubicBezTo>
                    <a:pt x="155" y="1"/>
                    <a:pt x="0" y="168"/>
                    <a:pt x="0" y="358"/>
                  </a:cubicBezTo>
                  <a:lnTo>
                    <a:pt x="0" y="2132"/>
                  </a:lnTo>
                  <a:cubicBezTo>
                    <a:pt x="0" y="2335"/>
                    <a:pt x="155" y="2489"/>
                    <a:pt x="345" y="2489"/>
                  </a:cubicBezTo>
                  <a:lnTo>
                    <a:pt x="1048" y="2489"/>
                  </a:lnTo>
                  <a:close/>
                </a:path>
              </a:pathLst>
            </a:custGeom>
            <a:solidFill>
              <a:srgbClr val="BAC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62;p20"/>
            <p:cNvSpPr/>
            <p:nvPr/>
          </p:nvSpPr>
          <p:spPr>
            <a:xfrm>
              <a:off x="3280469" y="2328479"/>
              <a:ext cx="23960" cy="52704"/>
            </a:xfrm>
            <a:custGeom>
              <a:avLst/>
              <a:gdLst/>
              <a:ahLst/>
              <a:cxnLst/>
              <a:rect l="l" t="t" r="r" b="b"/>
              <a:pathLst>
                <a:path w="1132" h="2490" extrusionOk="0">
                  <a:moveTo>
                    <a:pt x="787" y="1"/>
                  </a:moveTo>
                  <a:lnTo>
                    <a:pt x="1" y="1"/>
                  </a:lnTo>
                  <a:lnTo>
                    <a:pt x="84" y="2489"/>
                  </a:lnTo>
                  <a:lnTo>
                    <a:pt x="787" y="2489"/>
                  </a:lnTo>
                  <a:cubicBezTo>
                    <a:pt x="977" y="2489"/>
                    <a:pt x="1132" y="2335"/>
                    <a:pt x="1132" y="2132"/>
                  </a:cubicBezTo>
                  <a:lnTo>
                    <a:pt x="1132" y="358"/>
                  </a:lnTo>
                  <a:cubicBezTo>
                    <a:pt x="1132" y="168"/>
                    <a:pt x="977" y="1"/>
                    <a:pt x="787" y="1"/>
                  </a:cubicBezTo>
                  <a:close/>
                </a:path>
              </a:pathLst>
            </a:custGeom>
            <a:solidFill>
              <a:srgbClr val="BAC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63;p20"/>
            <p:cNvSpPr/>
            <p:nvPr/>
          </p:nvSpPr>
          <p:spPr>
            <a:xfrm>
              <a:off x="3009496" y="2130412"/>
              <a:ext cx="286039" cy="198094"/>
            </a:xfrm>
            <a:custGeom>
              <a:avLst/>
              <a:gdLst/>
              <a:ahLst/>
              <a:cxnLst/>
              <a:rect l="l" t="t" r="r" b="b"/>
              <a:pathLst>
                <a:path w="13514" h="9359" extrusionOk="0">
                  <a:moveTo>
                    <a:pt x="13359" y="4418"/>
                  </a:moveTo>
                  <a:cubicBezTo>
                    <a:pt x="13264" y="1953"/>
                    <a:pt x="11144" y="1"/>
                    <a:pt x="6751" y="1"/>
                  </a:cubicBezTo>
                  <a:cubicBezTo>
                    <a:pt x="2084" y="1"/>
                    <a:pt x="250" y="2001"/>
                    <a:pt x="143" y="4525"/>
                  </a:cubicBezTo>
                  <a:lnTo>
                    <a:pt x="0" y="9359"/>
                  </a:lnTo>
                  <a:lnTo>
                    <a:pt x="500" y="9359"/>
                  </a:lnTo>
                  <a:lnTo>
                    <a:pt x="584" y="7049"/>
                  </a:lnTo>
                  <a:cubicBezTo>
                    <a:pt x="679" y="4870"/>
                    <a:pt x="2477" y="3156"/>
                    <a:pt x="4656" y="3156"/>
                  </a:cubicBezTo>
                  <a:lnTo>
                    <a:pt x="8942" y="3156"/>
                  </a:lnTo>
                  <a:cubicBezTo>
                    <a:pt x="11073" y="3156"/>
                    <a:pt x="12823" y="4835"/>
                    <a:pt x="12919" y="6966"/>
                  </a:cubicBezTo>
                  <a:lnTo>
                    <a:pt x="13014" y="9359"/>
                  </a:lnTo>
                  <a:lnTo>
                    <a:pt x="13514" y="9359"/>
                  </a:lnTo>
                  <a:close/>
                </a:path>
              </a:pathLst>
            </a:custGeom>
            <a:solidFill>
              <a:srgbClr val="8F9D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64;p20"/>
            <p:cNvSpPr/>
            <p:nvPr/>
          </p:nvSpPr>
          <p:spPr>
            <a:xfrm>
              <a:off x="3116594" y="2419470"/>
              <a:ext cx="71584" cy="35792"/>
            </a:xfrm>
            <a:custGeom>
              <a:avLst/>
              <a:gdLst/>
              <a:ahLst/>
              <a:cxnLst/>
              <a:rect l="l" t="t" r="r" b="b"/>
              <a:pathLst>
                <a:path w="3382" h="1691" extrusionOk="0">
                  <a:moveTo>
                    <a:pt x="3048" y="0"/>
                  </a:moveTo>
                  <a:lnTo>
                    <a:pt x="334" y="0"/>
                  </a:lnTo>
                  <a:cubicBezTo>
                    <a:pt x="143" y="0"/>
                    <a:pt x="0" y="179"/>
                    <a:pt x="48" y="369"/>
                  </a:cubicBezTo>
                  <a:cubicBezTo>
                    <a:pt x="215" y="1131"/>
                    <a:pt x="893" y="1691"/>
                    <a:pt x="1691" y="1691"/>
                  </a:cubicBezTo>
                  <a:cubicBezTo>
                    <a:pt x="2501" y="1691"/>
                    <a:pt x="3179" y="1131"/>
                    <a:pt x="3346" y="369"/>
                  </a:cubicBezTo>
                  <a:cubicBezTo>
                    <a:pt x="3382" y="179"/>
                    <a:pt x="3251" y="0"/>
                    <a:pt x="3048" y="0"/>
                  </a:cubicBezTo>
                  <a:close/>
                </a:path>
              </a:pathLst>
            </a:custGeom>
            <a:solidFill>
              <a:srgbClr val="8F9D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565;p20"/>
          <p:cNvGrpSpPr/>
          <p:nvPr/>
        </p:nvGrpSpPr>
        <p:grpSpPr>
          <a:xfrm>
            <a:off x="7587613" y="3687321"/>
            <a:ext cx="439007" cy="598527"/>
            <a:chOff x="5764630" y="2123618"/>
            <a:chExt cx="439007" cy="598527"/>
          </a:xfrm>
        </p:grpSpPr>
        <p:sp>
          <p:nvSpPr>
            <p:cNvPr id="224" name="Google Shape;566;p20"/>
            <p:cNvSpPr/>
            <p:nvPr/>
          </p:nvSpPr>
          <p:spPr>
            <a:xfrm>
              <a:off x="5764630" y="2460785"/>
              <a:ext cx="439007" cy="261360"/>
            </a:xfrm>
            <a:custGeom>
              <a:avLst/>
              <a:gdLst/>
              <a:ahLst/>
              <a:cxnLst/>
              <a:rect l="l" t="t" r="r" b="b"/>
              <a:pathLst>
                <a:path w="20741" h="12348" extrusionOk="0">
                  <a:moveTo>
                    <a:pt x="10371" y="12347"/>
                  </a:moveTo>
                  <a:cubicBezTo>
                    <a:pt x="14359" y="12347"/>
                    <a:pt x="17991" y="10847"/>
                    <a:pt x="20741" y="8371"/>
                  </a:cubicBezTo>
                  <a:cubicBezTo>
                    <a:pt x="19717" y="3596"/>
                    <a:pt x="15467" y="1"/>
                    <a:pt x="10371" y="1"/>
                  </a:cubicBezTo>
                  <a:cubicBezTo>
                    <a:pt x="5287" y="1"/>
                    <a:pt x="1024" y="3596"/>
                    <a:pt x="0" y="8371"/>
                  </a:cubicBezTo>
                  <a:cubicBezTo>
                    <a:pt x="2751" y="10847"/>
                    <a:pt x="6382" y="12347"/>
                    <a:pt x="10371" y="12347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67;p20"/>
            <p:cNvSpPr/>
            <p:nvPr/>
          </p:nvSpPr>
          <p:spPr>
            <a:xfrm>
              <a:off x="5822581" y="2301514"/>
              <a:ext cx="23706" cy="51688"/>
            </a:xfrm>
            <a:custGeom>
              <a:avLst/>
              <a:gdLst/>
              <a:ahLst/>
              <a:cxnLst/>
              <a:rect l="l" t="t" r="r" b="b"/>
              <a:pathLst>
                <a:path w="1120" h="2442" extrusionOk="0">
                  <a:moveTo>
                    <a:pt x="1120" y="1"/>
                  </a:moveTo>
                  <a:lnTo>
                    <a:pt x="346" y="1"/>
                  </a:lnTo>
                  <a:cubicBezTo>
                    <a:pt x="156" y="1"/>
                    <a:pt x="1" y="156"/>
                    <a:pt x="1" y="346"/>
                  </a:cubicBezTo>
                  <a:lnTo>
                    <a:pt x="1" y="2096"/>
                  </a:lnTo>
                  <a:cubicBezTo>
                    <a:pt x="1" y="2287"/>
                    <a:pt x="156" y="2442"/>
                    <a:pt x="346" y="2442"/>
                  </a:cubicBezTo>
                  <a:lnTo>
                    <a:pt x="1037" y="2442"/>
                  </a:lnTo>
                  <a:close/>
                </a:path>
              </a:pathLst>
            </a:custGeom>
            <a:solidFill>
              <a:srgbClr val="BAC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68;p20"/>
            <p:cNvSpPr/>
            <p:nvPr/>
          </p:nvSpPr>
          <p:spPr>
            <a:xfrm>
              <a:off x="6106834" y="2301514"/>
              <a:ext cx="23727" cy="51688"/>
            </a:xfrm>
            <a:custGeom>
              <a:avLst/>
              <a:gdLst/>
              <a:ahLst/>
              <a:cxnLst/>
              <a:rect l="l" t="t" r="r" b="b"/>
              <a:pathLst>
                <a:path w="1121" h="2442" extrusionOk="0">
                  <a:moveTo>
                    <a:pt x="775" y="1"/>
                  </a:moveTo>
                  <a:lnTo>
                    <a:pt x="1" y="1"/>
                  </a:lnTo>
                  <a:lnTo>
                    <a:pt x="96" y="2442"/>
                  </a:lnTo>
                  <a:lnTo>
                    <a:pt x="775" y="2442"/>
                  </a:lnTo>
                  <a:cubicBezTo>
                    <a:pt x="965" y="2442"/>
                    <a:pt x="1120" y="2287"/>
                    <a:pt x="1120" y="2096"/>
                  </a:cubicBezTo>
                  <a:lnTo>
                    <a:pt x="1120" y="346"/>
                  </a:lnTo>
                  <a:cubicBezTo>
                    <a:pt x="1120" y="156"/>
                    <a:pt x="965" y="1"/>
                    <a:pt x="775" y="1"/>
                  </a:cubicBezTo>
                  <a:close/>
                </a:path>
              </a:pathLst>
            </a:custGeom>
            <a:solidFill>
              <a:srgbClr val="BAC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69;p20"/>
            <p:cNvSpPr/>
            <p:nvPr/>
          </p:nvSpPr>
          <p:spPr>
            <a:xfrm>
              <a:off x="5840487" y="2172256"/>
              <a:ext cx="272175" cy="332668"/>
            </a:xfrm>
            <a:custGeom>
              <a:avLst/>
              <a:gdLst/>
              <a:ahLst/>
              <a:cxnLst/>
              <a:rect l="l" t="t" r="r" b="b"/>
              <a:pathLst>
                <a:path w="12859" h="15717" extrusionOk="0">
                  <a:moveTo>
                    <a:pt x="12704" y="9263"/>
                  </a:moveTo>
                  <a:lnTo>
                    <a:pt x="12585" y="5882"/>
                  </a:lnTo>
                  <a:lnTo>
                    <a:pt x="12585" y="5882"/>
                  </a:lnTo>
                  <a:cubicBezTo>
                    <a:pt x="9418" y="5644"/>
                    <a:pt x="6870" y="3167"/>
                    <a:pt x="6489" y="0"/>
                  </a:cubicBezTo>
                  <a:lnTo>
                    <a:pt x="6382" y="0"/>
                  </a:lnTo>
                  <a:cubicBezTo>
                    <a:pt x="5989" y="3167"/>
                    <a:pt x="3441" y="5644"/>
                    <a:pt x="286" y="5882"/>
                  </a:cubicBezTo>
                  <a:lnTo>
                    <a:pt x="286" y="5882"/>
                  </a:lnTo>
                  <a:lnTo>
                    <a:pt x="167" y="9263"/>
                  </a:lnTo>
                  <a:cubicBezTo>
                    <a:pt x="0" y="12775"/>
                    <a:pt x="2810" y="15716"/>
                    <a:pt x="6334" y="15716"/>
                  </a:cubicBezTo>
                  <a:lnTo>
                    <a:pt x="6537" y="15716"/>
                  </a:lnTo>
                  <a:cubicBezTo>
                    <a:pt x="10049" y="15716"/>
                    <a:pt x="12859" y="12775"/>
                    <a:pt x="12704" y="9263"/>
                  </a:cubicBezTo>
                  <a:close/>
                </a:path>
              </a:pathLst>
            </a:custGeom>
            <a:solidFill>
              <a:srgbClr val="ED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70;p20"/>
            <p:cNvSpPr/>
            <p:nvPr/>
          </p:nvSpPr>
          <p:spPr>
            <a:xfrm>
              <a:off x="5827619" y="2123618"/>
              <a:ext cx="297660" cy="400950"/>
            </a:xfrm>
            <a:custGeom>
              <a:avLst/>
              <a:gdLst/>
              <a:ahLst/>
              <a:cxnLst/>
              <a:rect l="l" t="t" r="r" b="b"/>
              <a:pathLst>
                <a:path w="14063" h="18943" extrusionOk="0">
                  <a:moveTo>
                    <a:pt x="775" y="11561"/>
                  </a:moveTo>
                  <a:lnTo>
                    <a:pt x="894" y="8180"/>
                  </a:lnTo>
                  <a:cubicBezTo>
                    <a:pt x="4049" y="7942"/>
                    <a:pt x="6597" y="5465"/>
                    <a:pt x="6990" y="2298"/>
                  </a:cubicBezTo>
                  <a:lnTo>
                    <a:pt x="7097" y="2298"/>
                  </a:lnTo>
                  <a:cubicBezTo>
                    <a:pt x="7478" y="5465"/>
                    <a:pt x="10026" y="7942"/>
                    <a:pt x="13193" y="8180"/>
                  </a:cubicBezTo>
                  <a:lnTo>
                    <a:pt x="13312" y="11561"/>
                  </a:lnTo>
                  <a:cubicBezTo>
                    <a:pt x="13395" y="13573"/>
                    <a:pt x="12514" y="15407"/>
                    <a:pt x="11074" y="16597"/>
                  </a:cubicBezTo>
                  <a:cubicBezTo>
                    <a:pt x="12169" y="17002"/>
                    <a:pt x="13169" y="17574"/>
                    <a:pt x="14062" y="18288"/>
                  </a:cubicBezTo>
                  <a:lnTo>
                    <a:pt x="13764" y="6060"/>
                  </a:lnTo>
                  <a:cubicBezTo>
                    <a:pt x="13669" y="2679"/>
                    <a:pt x="10978" y="0"/>
                    <a:pt x="7680" y="0"/>
                  </a:cubicBezTo>
                  <a:lnTo>
                    <a:pt x="6406" y="0"/>
                  </a:lnTo>
                  <a:cubicBezTo>
                    <a:pt x="3108" y="0"/>
                    <a:pt x="406" y="2679"/>
                    <a:pt x="310" y="6060"/>
                  </a:cubicBezTo>
                  <a:lnTo>
                    <a:pt x="1" y="18943"/>
                  </a:lnTo>
                  <a:cubicBezTo>
                    <a:pt x="930" y="18038"/>
                    <a:pt x="2037" y="17300"/>
                    <a:pt x="3239" y="16788"/>
                  </a:cubicBezTo>
                  <a:cubicBezTo>
                    <a:pt x="1668" y="15597"/>
                    <a:pt x="680" y="13692"/>
                    <a:pt x="775" y="11561"/>
                  </a:cubicBezTo>
                  <a:close/>
                </a:path>
              </a:pathLst>
            </a:custGeom>
            <a:solidFill>
              <a:srgbClr val="8F9D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71;p20"/>
            <p:cNvSpPr/>
            <p:nvPr/>
          </p:nvSpPr>
          <p:spPr>
            <a:xfrm>
              <a:off x="5941277" y="2390981"/>
              <a:ext cx="70589" cy="35305"/>
            </a:xfrm>
            <a:custGeom>
              <a:avLst/>
              <a:gdLst/>
              <a:ahLst/>
              <a:cxnLst/>
              <a:rect l="l" t="t" r="r" b="b"/>
              <a:pathLst>
                <a:path w="3335" h="1668" extrusionOk="0">
                  <a:moveTo>
                    <a:pt x="3001" y="1"/>
                  </a:moveTo>
                  <a:lnTo>
                    <a:pt x="334" y="1"/>
                  </a:lnTo>
                  <a:cubicBezTo>
                    <a:pt x="143" y="1"/>
                    <a:pt x="1" y="179"/>
                    <a:pt x="48" y="370"/>
                  </a:cubicBezTo>
                  <a:cubicBezTo>
                    <a:pt x="215" y="1108"/>
                    <a:pt x="882" y="1668"/>
                    <a:pt x="1667" y="1668"/>
                  </a:cubicBezTo>
                  <a:cubicBezTo>
                    <a:pt x="2465" y="1668"/>
                    <a:pt x="3120" y="1108"/>
                    <a:pt x="3287" y="370"/>
                  </a:cubicBezTo>
                  <a:cubicBezTo>
                    <a:pt x="3334" y="179"/>
                    <a:pt x="3203" y="1"/>
                    <a:pt x="3001" y="1"/>
                  </a:cubicBezTo>
                  <a:close/>
                </a:path>
              </a:pathLst>
            </a:custGeom>
            <a:solidFill>
              <a:srgbClr val="8F9D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群組 231"/>
          <p:cNvGrpSpPr/>
          <p:nvPr/>
        </p:nvGrpSpPr>
        <p:grpSpPr>
          <a:xfrm>
            <a:off x="7996751" y="4538916"/>
            <a:ext cx="827350" cy="347489"/>
            <a:chOff x="3615206" y="5692235"/>
            <a:chExt cx="827350" cy="347489"/>
          </a:xfrm>
        </p:grpSpPr>
        <p:sp>
          <p:nvSpPr>
            <p:cNvPr id="233" name="Google Shape;1546;p31"/>
            <p:cNvSpPr/>
            <p:nvPr/>
          </p:nvSpPr>
          <p:spPr>
            <a:xfrm>
              <a:off x="3659921" y="5714077"/>
              <a:ext cx="782635" cy="325647"/>
            </a:xfrm>
            <a:custGeom>
              <a:avLst/>
              <a:gdLst/>
              <a:ahLst/>
              <a:cxnLst/>
              <a:rect l="l" t="t" r="r" b="b"/>
              <a:pathLst>
                <a:path w="47554" h="14551" extrusionOk="0">
                  <a:moveTo>
                    <a:pt x="2310" y="1"/>
                  </a:moveTo>
                  <a:cubicBezTo>
                    <a:pt x="1036" y="1"/>
                    <a:pt x="0" y="1025"/>
                    <a:pt x="0" y="2299"/>
                  </a:cubicBezTo>
                  <a:lnTo>
                    <a:pt x="0" y="12252"/>
                  </a:lnTo>
                  <a:cubicBezTo>
                    <a:pt x="0" y="13526"/>
                    <a:pt x="1036" y="14550"/>
                    <a:pt x="2310" y="14550"/>
                  </a:cubicBezTo>
                  <a:lnTo>
                    <a:pt x="45256" y="14550"/>
                  </a:lnTo>
                  <a:cubicBezTo>
                    <a:pt x="46518" y="14550"/>
                    <a:pt x="47554" y="13526"/>
                    <a:pt x="47554" y="12252"/>
                  </a:cubicBezTo>
                  <a:lnTo>
                    <a:pt x="47554" y="2299"/>
                  </a:lnTo>
                  <a:cubicBezTo>
                    <a:pt x="47554" y="1025"/>
                    <a:pt x="46518" y="1"/>
                    <a:pt x="45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234" name="文字方塊 233"/>
            <p:cNvSpPr txBox="1"/>
            <p:nvPr/>
          </p:nvSpPr>
          <p:spPr>
            <a:xfrm>
              <a:off x="3615206" y="5692235"/>
              <a:ext cx="783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30hr</a:t>
              </a:r>
              <a:r>
                <a:rPr lang="en-US" altLang="zh-TW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  <a:sym typeface="Wingdings" panose="05000000000000000000" pitchFamily="2" charset="2"/>
                </a:rPr>
                <a:t></a:t>
              </a:r>
              <a:endParaRPr lang="zh-TW" alt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</p:grpSp>
      <p:grpSp>
        <p:nvGrpSpPr>
          <p:cNvPr id="235" name="群組 234"/>
          <p:cNvGrpSpPr/>
          <p:nvPr/>
        </p:nvGrpSpPr>
        <p:grpSpPr>
          <a:xfrm>
            <a:off x="8939586" y="4538915"/>
            <a:ext cx="926482" cy="369332"/>
            <a:chOff x="4507662" y="5642810"/>
            <a:chExt cx="926482" cy="369332"/>
          </a:xfrm>
        </p:grpSpPr>
        <p:sp>
          <p:nvSpPr>
            <p:cNvPr id="236" name="Google Shape;1546;p31"/>
            <p:cNvSpPr/>
            <p:nvPr/>
          </p:nvSpPr>
          <p:spPr>
            <a:xfrm>
              <a:off x="4560937" y="5686495"/>
              <a:ext cx="873207" cy="325647"/>
            </a:xfrm>
            <a:custGeom>
              <a:avLst/>
              <a:gdLst/>
              <a:ahLst/>
              <a:cxnLst/>
              <a:rect l="l" t="t" r="r" b="b"/>
              <a:pathLst>
                <a:path w="47554" h="14551" extrusionOk="0">
                  <a:moveTo>
                    <a:pt x="2310" y="1"/>
                  </a:moveTo>
                  <a:cubicBezTo>
                    <a:pt x="1036" y="1"/>
                    <a:pt x="0" y="1025"/>
                    <a:pt x="0" y="2299"/>
                  </a:cubicBezTo>
                  <a:lnTo>
                    <a:pt x="0" y="12252"/>
                  </a:lnTo>
                  <a:cubicBezTo>
                    <a:pt x="0" y="13526"/>
                    <a:pt x="1036" y="14550"/>
                    <a:pt x="2310" y="14550"/>
                  </a:cubicBezTo>
                  <a:lnTo>
                    <a:pt x="45256" y="14550"/>
                  </a:lnTo>
                  <a:cubicBezTo>
                    <a:pt x="46518" y="14550"/>
                    <a:pt x="47554" y="13526"/>
                    <a:pt x="47554" y="12252"/>
                  </a:cubicBezTo>
                  <a:lnTo>
                    <a:pt x="47554" y="2299"/>
                  </a:lnTo>
                  <a:cubicBezTo>
                    <a:pt x="47554" y="1025"/>
                    <a:pt x="46518" y="1"/>
                    <a:pt x="45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237" name="文字方塊 236"/>
            <p:cNvSpPr txBox="1"/>
            <p:nvPr/>
          </p:nvSpPr>
          <p:spPr>
            <a:xfrm>
              <a:off x="4507662" y="5642810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30</a:t>
              </a:r>
              <a:r>
                <a:rPr lang="en-US" altLang="zh-TW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  <a:sym typeface="Wingdings" panose="05000000000000000000" pitchFamily="2" charset="2"/>
                </a:rPr>
                <a:t>-40hr</a:t>
              </a:r>
              <a:endParaRPr lang="zh-TW" alt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9946640" y="4542195"/>
            <a:ext cx="777777" cy="369332"/>
            <a:chOff x="4507662" y="5642810"/>
            <a:chExt cx="777777" cy="369332"/>
          </a:xfrm>
        </p:grpSpPr>
        <p:sp>
          <p:nvSpPr>
            <p:cNvPr id="239" name="Google Shape;1546;p31"/>
            <p:cNvSpPr/>
            <p:nvPr/>
          </p:nvSpPr>
          <p:spPr>
            <a:xfrm>
              <a:off x="4560938" y="5686495"/>
              <a:ext cx="712640" cy="325647"/>
            </a:xfrm>
            <a:custGeom>
              <a:avLst/>
              <a:gdLst/>
              <a:ahLst/>
              <a:cxnLst/>
              <a:rect l="l" t="t" r="r" b="b"/>
              <a:pathLst>
                <a:path w="47554" h="14551" extrusionOk="0">
                  <a:moveTo>
                    <a:pt x="2310" y="1"/>
                  </a:moveTo>
                  <a:cubicBezTo>
                    <a:pt x="1036" y="1"/>
                    <a:pt x="0" y="1025"/>
                    <a:pt x="0" y="2299"/>
                  </a:cubicBezTo>
                  <a:lnTo>
                    <a:pt x="0" y="12252"/>
                  </a:lnTo>
                  <a:cubicBezTo>
                    <a:pt x="0" y="13526"/>
                    <a:pt x="1036" y="14550"/>
                    <a:pt x="2310" y="14550"/>
                  </a:cubicBezTo>
                  <a:lnTo>
                    <a:pt x="45256" y="14550"/>
                  </a:lnTo>
                  <a:cubicBezTo>
                    <a:pt x="46518" y="14550"/>
                    <a:pt x="47554" y="13526"/>
                    <a:pt x="47554" y="12252"/>
                  </a:cubicBezTo>
                  <a:lnTo>
                    <a:pt x="47554" y="2299"/>
                  </a:lnTo>
                  <a:cubicBezTo>
                    <a:pt x="47554" y="1025"/>
                    <a:pt x="46518" y="1"/>
                    <a:pt x="45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240" name="文字方塊 239"/>
            <p:cNvSpPr txBox="1"/>
            <p:nvPr/>
          </p:nvSpPr>
          <p:spPr>
            <a:xfrm>
              <a:off x="4507662" y="5642810"/>
              <a:ext cx="77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  <a:sym typeface="Wingdings" panose="05000000000000000000" pitchFamily="2" charset="2"/>
                </a:rPr>
                <a:t>40hr</a:t>
              </a:r>
              <a:r>
                <a:rPr lang="en-US" altLang="zh-TW" sz="1600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 Unicode MS" panose="020B0604020202020204" pitchFamily="34" charset="-120"/>
                  <a:sym typeface="Wingdings" panose="05000000000000000000" pitchFamily="2" charset="2"/>
                </a:rPr>
                <a:t></a:t>
              </a:r>
              <a:endParaRPr lang="zh-TW" alt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</p:grpSp>
      <p:sp>
        <p:nvSpPr>
          <p:cNvPr id="242" name="Google Shape;1519;p31"/>
          <p:cNvSpPr/>
          <p:nvPr/>
        </p:nvSpPr>
        <p:spPr>
          <a:xfrm>
            <a:off x="8620192" y="4381150"/>
            <a:ext cx="1808698" cy="202088"/>
          </a:xfrm>
          <a:custGeom>
            <a:avLst/>
            <a:gdLst/>
            <a:ahLst/>
            <a:cxnLst/>
            <a:rect l="l" t="t" r="r" b="b"/>
            <a:pathLst>
              <a:path w="202621" h="12432" extrusionOk="0">
                <a:moveTo>
                  <a:pt x="3894" y="1"/>
                </a:moveTo>
                <a:cubicBezTo>
                  <a:pt x="1750" y="1"/>
                  <a:pt x="0" y="1739"/>
                  <a:pt x="0" y="3882"/>
                </a:cubicBezTo>
                <a:lnTo>
                  <a:pt x="0" y="12193"/>
                </a:lnTo>
                <a:cubicBezTo>
                  <a:pt x="0" y="12324"/>
                  <a:pt x="107" y="12431"/>
                  <a:pt x="238" y="12431"/>
                </a:cubicBezTo>
                <a:cubicBezTo>
                  <a:pt x="381" y="12431"/>
                  <a:pt x="488" y="12324"/>
                  <a:pt x="488" y="12193"/>
                </a:cubicBezTo>
                <a:lnTo>
                  <a:pt x="488" y="3882"/>
                </a:lnTo>
                <a:cubicBezTo>
                  <a:pt x="488" y="2013"/>
                  <a:pt x="2012" y="477"/>
                  <a:pt x="3894" y="477"/>
                </a:cubicBezTo>
                <a:lnTo>
                  <a:pt x="198727" y="477"/>
                </a:lnTo>
                <a:cubicBezTo>
                  <a:pt x="200609" y="477"/>
                  <a:pt x="202133" y="2013"/>
                  <a:pt x="202133" y="3882"/>
                </a:cubicBezTo>
                <a:lnTo>
                  <a:pt x="202133" y="12193"/>
                </a:lnTo>
                <a:cubicBezTo>
                  <a:pt x="202133" y="12324"/>
                  <a:pt x="202240" y="12431"/>
                  <a:pt x="202371" y="12431"/>
                </a:cubicBezTo>
                <a:cubicBezTo>
                  <a:pt x="202514" y="12431"/>
                  <a:pt x="202621" y="12324"/>
                  <a:pt x="202621" y="12193"/>
                </a:cubicBezTo>
                <a:lnTo>
                  <a:pt x="202621" y="3882"/>
                </a:lnTo>
                <a:cubicBezTo>
                  <a:pt x="202621" y="1739"/>
                  <a:pt x="200871" y="1"/>
                  <a:pt x="198727" y="1"/>
                </a:cubicBezTo>
                <a:close/>
              </a:path>
            </a:pathLst>
          </a:cu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1518;p31"/>
          <p:cNvSpPr/>
          <p:nvPr/>
        </p:nvSpPr>
        <p:spPr>
          <a:xfrm flipH="1">
            <a:off x="9068585" y="4264143"/>
            <a:ext cx="142892" cy="264915"/>
          </a:xfrm>
          <a:custGeom>
            <a:avLst/>
            <a:gdLst/>
            <a:ahLst/>
            <a:cxnLst/>
            <a:rect l="l" t="t" r="r" b="b"/>
            <a:pathLst>
              <a:path w="1" h="47340" fill="none" extrusionOk="0">
                <a:moveTo>
                  <a:pt x="1" y="1"/>
                </a:moveTo>
                <a:lnTo>
                  <a:pt x="1" y="47340"/>
                </a:lnTo>
              </a:path>
            </a:pathLst>
          </a:custGeom>
          <a:solidFill>
            <a:schemeClr val="accent3"/>
          </a:solidFill>
          <a:ln w="19050" cap="flat" cmpd="sng">
            <a:solidFill>
              <a:schemeClr val="bg2">
                <a:lumMod val="25000"/>
              </a:schemeClr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圖片 24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63" b="85156" l="1172" r="955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586" y="2584191"/>
            <a:ext cx="702474" cy="702474"/>
          </a:xfrm>
          <a:prstGeom prst="rect">
            <a:avLst/>
          </a:prstGeom>
        </p:spPr>
      </p:pic>
      <p:pic>
        <p:nvPicPr>
          <p:cNvPr id="246" name="圖片 24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9" t="18434" r="17705" b="18016"/>
          <a:stretch/>
        </p:blipFill>
        <p:spPr>
          <a:xfrm>
            <a:off x="9216639" y="4039349"/>
            <a:ext cx="497428" cy="48471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9" t="18434" r="17705" b="18016"/>
          <a:stretch/>
        </p:blipFill>
        <p:spPr>
          <a:xfrm>
            <a:off x="6260349" y="4454126"/>
            <a:ext cx="493531" cy="480917"/>
          </a:xfrm>
          <a:prstGeom prst="rect">
            <a:avLst/>
          </a:prstGeom>
        </p:spPr>
      </p:pic>
      <p:sp>
        <p:nvSpPr>
          <p:cNvPr id="247" name="Google Shape;1519;p31"/>
          <p:cNvSpPr/>
          <p:nvPr/>
        </p:nvSpPr>
        <p:spPr>
          <a:xfrm>
            <a:off x="10116613" y="5017426"/>
            <a:ext cx="756509" cy="195633"/>
          </a:xfrm>
          <a:custGeom>
            <a:avLst/>
            <a:gdLst/>
            <a:ahLst/>
            <a:cxnLst/>
            <a:rect l="l" t="t" r="r" b="b"/>
            <a:pathLst>
              <a:path w="202621" h="12432" extrusionOk="0">
                <a:moveTo>
                  <a:pt x="3894" y="1"/>
                </a:moveTo>
                <a:cubicBezTo>
                  <a:pt x="1750" y="1"/>
                  <a:pt x="0" y="1739"/>
                  <a:pt x="0" y="3882"/>
                </a:cubicBezTo>
                <a:lnTo>
                  <a:pt x="0" y="12193"/>
                </a:lnTo>
                <a:cubicBezTo>
                  <a:pt x="0" y="12324"/>
                  <a:pt x="107" y="12431"/>
                  <a:pt x="238" y="12431"/>
                </a:cubicBezTo>
                <a:cubicBezTo>
                  <a:pt x="381" y="12431"/>
                  <a:pt x="488" y="12324"/>
                  <a:pt x="488" y="12193"/>
                </a:cubicBezTo>
                <a:lnTo>
                  <a:pt x="488" y="3882"/>
                </a:lnTo>
                <a:cubicBezTo>
                  <a:pt x="488" y="2013"/>
                  <a:pt x="2012" y="477"/>
                  <a:pt x="3894" y="477"/>
                </a:cubicBezTo>
                <a:lnTo>
                  <a:pt x="198727" y="477"/>
                </a:lnTo>
                <a:cubicBezTo>
                  <a:pt x="200609" y="477"/>
                  <a:pt x="202133" y="2013"/>
                  <a:pt x="202133" y="3882"/>
                </a:cubicBezTo>
                <a:lnTo>
                  <a:pt x="202133" y="12193"/>
                </a:lnTo>
                <a:cubicBezTo>
                  <a:pt x="202133" y="12324"/>
                  <a:pt x="202240" y="12431"/>
                  <a:pt x="202371" y="12431"/>
                </a:cubicBezTo>
                <a:cubicBezTo>
                  <a:pt x="202514" y="12431"/>
                  <a:pt x="202621" y="12324"/>
                  <a:pt x="202621" y="12193"/>
                </a:cubicBezTo>
                <a:lnTo>
                  <a:pt x="202621" y="3882"/>
                </a:lnTo>
                <a:cubicBezTo>
                  <a:pt x="202621" y="1739"/>
                  <a:pt x="200871" y="1"/>
                  <a:pt x="198727" y="1"/>
                </a:cubicBezTo>
                <a:close/>
              </a:path>
            </a:pathLst>
          </a:cu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1519;p31"/>
          <p:cNvSpPr/>
          <p:nvPr/>
        </p:nvSpPr>
        <p:spPr>
          <a:xfrm>
            <a:off x="483062" y="4072089"/>
            <a:ext cx="754774" cy="199684"/>
          </a:xfrm>
          <a:custGeom>
            <a:avLst/>
            <a:gdLst/>
            <a:ahLst/>
            <a:cxnLst/>
            <a:rect l="l" t="t" r="r" b="b"/>
            <a:pathLst>
              <a:path w="202621" h="12432" extrusionOk="0">
                <a:moveTo>
                  <a:pt x="3894" y="1"/>
                </a:moveTo>
                <a:cubicBezTo>
                  <a:pt x="1750" y="1"/>
                  <a:pt x="0" y="1739"/>
                  <a:pt x="0" y="3882"/>
                </a:cubicBezTo>
                <a:lnTo>
                  <a:pt x="0" y="12193"/>
                </a:lnTo>
                <a:cubicBezTo>
                  <a:pt x="0" y="12324"/>
                  <a:pt x="107" y="12431"/>
                  <a:pt x="238" y="12431"/>
                </a:cubicBezTo>
                <a:cubicBezTo>
                  <a:pt x="381" y="12431"/>
                  <a:pt x="488" y="12324"/>
                  <a:pt x="488" y="12193"/>
                </a:cubicBezTo>
                <a:lnTo>
                  <a:pt x="488" y="3882"/>
                </a:lnTo>
                <a:cubicBezTo>
                  <a:pt x="488" y="2013"/>
                  <a:pt x="2012" y="477"/>
                  <a:pt x="3894" y="477"/>
                </a:cubicBezTo>
                <a:lnTo>
                  <a:pt x="198727" y="477"/>
                </a:lnTo>
                <a:cubicBezTo>
                  <a:pt x="200609" y="477"/>
                  <a:pt x="202133" y="2013"/>
                  <a:pt x="202133" y="3882"/>
                </a:cubicBezTo>
                <a:lnTo>
                  <a:pt x="202133" y="12193"/>
                </a:lnTo>
                <a:cubicBezTo>
                  <a:pt x="202133" y="12324"/>
                  <a:pt x="202240" y="12431"/>
                  <a:pt x="202371" y="12431"/>
                </a:cubicBezTo>
                <a:cubicBezTo>
                  <a:pt x="202514" y="12431"/>
                  <a:pt x="202621" y="12324"/>
                  <a:pt x="202621" y="12193"/>
                </a:cubicBezTo>
                <a:lnTo>
                  <a:pt x="202621" y="3882"/>
                </a:lnTo>
                <a:cubicBezTo>
                  <a:pt x="202621" y="1739"/>
                  <a:pt x="200871" y="1"/>
                  <a:pt x="198727" y="1"/>
                </a:cubicBezTo>
                <a:close/>
              </a:path>
            </a:pathLst>
          </a:cu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1519;p31"/>
          <p:cNvSpPr/>
          <p:nvPr/>
        </p:nvSpPr>
        <p:spPr>
          <a:xfrm>
            <a:off x="9079945" y="5017425"/>
            <a:ext cx="724304" cy="195634"/>
          </a:xfrm>
          <a:custGeom>
            <a:avLst/>
            <a:gdLst/>
            <a:ahLst/>
            <a:cxnLst/>
            <a:rect l="l" t="t" r="r" b="b"/>
            <a:pathLst>
              <a:path w="202621" h="12432" extrusionOk="0">
                <a:moveTo>
                  <a:pt x="3894" y="1"/>
                </a:moveTo>
                <a:cubicBezTo>
                  <a:pt x="1750" y="1"/>
                  <a:pt x="0" y="1739"/>
                  <a:pt x="0" y="3882"/>
                </a:cubicBezTo>
                <a:lnTo>
                  <a:pt x="0" y="12193"/>
                </a:lnTo>
                <a:cubicBezTo>
                  <a:pt x="0" y="12324"/>
                  <a:pt x="107" y="12431"/>
                  <a:pt x="238" y="12431"/>
                </a:cubicBezTo>
                <a:cubicBezTo>
                  <a:pt x="381" y="12431"/>
                  <a:pt x="488" y="12324"/>
                  <a:pt x="488" y="12193"/>
                </a:cubicBezTo>
                <a:lnTo>
                  <a:pt x="488" y="3882"/>
                </a:lnTo>
                <a:cubicBezTo>
                  <a:pt x="488" y="2013"/>
                  <a:pt x="2012" y="477"/>
                  <a:pt x="3894" y="477"/>
                </a:cubicBezTo>
                <a:lnTo>
                  <a:pt x="198727" y="477"/>
                </a:lnTo>
                <a:cubicBezTo>
                  <a:pt x="200609" y="477"/>
                  <a:pt x="202133" y="2013"/>
                  <a:pt x="202133" y="3882"/>
                </a:cubicBezTo>
                <a:lnTo>
                  <a:pt x="202133" y="12193"/>
                </a:lnTo>
                <a:cubicBezTo>
                  <a:pt x="202133" y="12324"/>
                  <a:pt x="202240" y="12431"/>
                  <a:pt x="202371" y="12431"/>
                </a:cubicBezTo>
                <a:cubicBezTo>
                  <a:pt x="202514" y="12431"/>
                  <a:pt x="202621" y="12324"/>
                  <a:pt x="202621" y="12193"/>
                </a:cubicBezTo>
                <a:lnTo>
                  <a:pt x="202621" y="3882"/>
                </a:lnTo>
                <a:cubicBezTo>
                  <a:pt x="202621" y="1739"/>
                  <a:pt x="200871" y="1"/>
                  <a:pt x="198727" y="1"/>
                </a:cubicBezTo>
                <a:close/>
              </a:path>
            </a:pathLst>
          </a:cu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圖片 74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340" b="50910" l="6250" r="512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294" b="48138"/>
          <a:stretch/>
        </p:blipFill>
        <p:spPr>
          <a:xfrm>
            <a:off x="101600" y="4106949"/>
            <a:ext cx="1375890" cy="1353863"/>
          </a:xfrm>
          <a:prstGeom prst="rect">
            <a:avLst/>
          </a:prstGeom>
        </p:spPr>
      </p:pic>
      <p:pic>
        <p:nvPicPr>
          <p:cNvPr id="253" name="圖片 252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340" b="50910" l="6250" r="512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294" b="48138"/>
          <a:stretch/>
        </p:blipFill>
        <p:spPr>
          <a:xfrm>
            <a:off x="8793001" y="5004826"/>
            <a:ext cx="1186016" cy="1167029"/>
          </a:xfrm>
          <a:prstGeom prst="rect">
            <a:avLst/>
          </a:prstGeom>
        </p:spPr>
      </p:pic>
      <p:pic>
        <p:nvPicPr>
          <p:cNvPr id="254" name="圖片 253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340" b="50910" l="6250" r="512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294" b="48138"/>
          <a:stretch/>
        </p:blipFill>
        <p:spPr>
          <a:xfrm>
            <a:off x="9862542" y="4977328"/>
            <a:ext cx="1186016" cy="1167029"/>
          </a:xfrm>
          <a:prstGeom prst="rect">
            <a:avLst/>
          </a:prstGeom>
        </p:spPr>
      </p:pic>
      <p:sp>
        <p:nvSpPr>
          <p:cNvPr id="255" name="文字方塊 254"/>
          <p:cNvSpPr txBox="1"/>
          <p:nvPr/>
        </p:nvSpPr>
        <p:spPr>
          <a:xfrm>
            <a:off x="1200389" y="1508451"/>
            <a:ext cx="95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47</a:t>
            </a:r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歲</a:t>
            </a:r>
            <a:r>
              <a:rPr lang="en-US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  <a:sym typeface="Wingdings" panose="05000000000000000000" pitchFamily="2" charset="2"/>
              </a:rPr>
              <a:t></a:t>
            </a:r>
            <a:endParaRPr lang="zh-TW" altLang="en-US" b="1" dirty="0">
              <a:latin typeface="Microsoft YaHei UI" panose="020B0503020204020204" pitchFamily="34" charset="-122"/>
              <a:ea typeface="Microsoft YaHei UI" panose="020B0503020204020204" pitchFamily="34" charset="-122"/>
              <a:cs typeface="Arial Unicode MS" panose="020B0604020202020204" pitchFamily="34" charset="-120"/>
            </a:endParaRPr>
          </a:p>
        </p:txBody>
      </p:sp>
      <p:sp>
        <p:nvSpPr>
          <p:cNvPr id="256" name="文字方塊 255"/>
          <p:cNvSpPr txBox="1"/>
          <p:nvPr/>
        </p:nvSpPr>
        <p:spPr>
          <a:xfrm>
            <a:off x="9456806" y="1435577"/>
            <a:ext cx="95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28</a:t>
            </a:r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歲</a:t>
            </a:r>
            <a:r>
              <a:rPr lang="en-US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  <a:sym typeface="Wingdings" panose="05000000000000000000" pitchFamily="2" charset="2"/>
              </a:rPr>
              <a:t></a:t>
            </a:r>
            <a:endParaRPr lang="zh-TW" altLang="en-US" b="1" dirty="0">
              <a:latin typeface="Microsoft YaHei UI" panose="020B0503020204020204" pitchFamily="34" charset="-122"/>
              <a:ea typeface="Microsoft YaHei UI" panose="020B0503020204020204" pitchFamily="34" charset="-122"/>
              <a:cs typeface="Arial Unicode MS" panose="020B0604020202020204" pitchFamily="34" charset="-120"/>
            </a:endParaRPr>
          </a:p>
        </p:txBody>
      </p:sp>
      <p:sp>
        <p:nvSpPr>
          <p:cNvPr id="257" name="文字方塊 256"/>
          <p:cNvSpPr txBox="1"/>
          <p:nvPr/>
        </p:nvSpPr>
        <p:spPr>
          <a:xfrm>
            <a:off x="5940457" y="1454677"/>
            <a:ext cx="111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28-47</a:t>
            </a:r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歲</a:t>
            </a:r>
          </a:p>
        </p:txBody>
      </p:sp>
      <p:pic>
        <p:nvPicPr>
          <p:cNvPr id="258" name="圖片 25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63" b="85156" l="1172" r="955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789" y="3475638"/>
            <a:ext cx="702474" cy="702474"/>
          </a:xfrm>
          <a:prstGeom prst="rect">
            <a:avLst/>
          </a:prstGeom>
        </p:spPr>
      </p:pic>
      <p:grpSp>
        <p:nvGrpSpPr>
          <p:cNvPr id="260" name="Google Shape;1517;p31"/>
          <p:cNvGrpSpPr/>
          <p:nvPr/>
        </p:nvGrpSpPr>
        <p:grpSpPr>
          <a:xfrm>
            <a:off x="312116" y="5075287"/>
            <a:ext cx="1808698" cy="653279"/>
            <a:chOff x="-575990" y="1157790"/>
            <a:chExt cx="5965243" cy="1024241"/>
          </a:xfrm>
        </p:grpSpPr>
        <p:sp>
          <p:nvSpPr>
            <p:cNvPr id="261" name="Google Shape;1518;p31"/>
            <p:cNvSpPr/>
            <p:nvPr/>
          </p:nvSpPr>
          <p:spPr>
            <a:xfrm flipH="1">
              <a:off x="2403647" y="1157790"/>
              <a:ext cx="877103" cy="738558"/>
            </a:xfrm>
            <a:custGeom>
              <a:avLst/>
              <a:gdLst/>
              <a:ahLst/>
              <a:cxnLst/>
              <a:rect l="l" t="t" r="r" b="b"/>
              <a:pathLst>
                <a:path w="1" h="47340" fill="none" extrusionOk="0">
                  <a:moveTo>
                    <a:pt x="1" y="1"/>
                  </a:moveTo>
                  <a:lnTo>
                    <a:pt x="1" y="47340"/>
                  </a:lnTo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bg2">
                  <a:lumMod val="25000"/>
                </a:schemeClr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519;p31"/>
            <p:cNvSpPr/>
            <p:nvPr/>
          </p:nvSpPr>
          <p:spPr>
            <a:xfrm>
              <a:off x="-575990" y="1865188"/>
              <a:ext cx="5965243" cy="316843"/>
            </a:xfrm>
            <a:custGeom>
              <a:avLst/>
              <a:gdLst/>
              <a:ahLst/>
              <a:cxnLst/>
              <a:rect l="l" t="t" r="r" b="b"/>
              <a:pathLst>
                <a:path w="202621" h="12432" extrusionOk="0">
                  <a:moveTo>
                    <a:pt x="3894" y="1"/>
                  </a:moveTo>
                  <a:cubicBezTo>
                    <a:pt x="1750" y="1"/>
                    <a:pt x="0" y="1739"/>
                    <a:pt x="0" y="3882"/>
                  </a:cubicBezTo>
                  <a:lnTo>
                    <a:pt x="0" y="12193"/>
                  </a:lnTo>
                  <a:cubicBezTo>
                    <a:pt x="0" y="12324"/>
                    <a:pt x="107" y="12431"/>
                    <a:pt x="238" y="12431"/>
                  </a:cubicBezTo>
                  <a:cubicBezTo>
                    <a:pt x="381" y="12431"/>
                    <a:pt x="488" y="12324"/>
                    <a:pt x="488" y="12193"/>
                  </a:cubicBezTo>
                  <a:lnTo>
                    <a:pt x="488" y="3882"/>
                  </a:lnTo>
                  <a:cubicBezTo>
                    <a:pt x="488" y="2013"/>
                    <a:pt x="2012" y="477"/>
                    <a:pt x="3894" y="477"/>
                  </a:cubicBezTo>
                  <a:lnTo>
                    <a:pt x="198727" y="477"/>
                  </a:lnTo>
                  <a:cubicBezTo>
                    <a:pt x="200609" y="477"/>
                    <a:pt x="202133" y="2013"/>
                    <a:pt x="202133" y="3882"/>
                  </a:cubicBezTo>
                  <a:lnTo>
                    <a:pt x="202133" y="12193"/>
                  </a:lnTo>
                  <a:cubicBezTo>
                    <a:pt x="202133" y="12324"/>
                    <a:pt x="202240" y="12431"/>
                    <a:pt x="202371" y="12431"/>
                  </a:cubicBezTo>
                  <a:cubicBezTo>
                    <a:pt x="202514" y="12431"/>
                    <a:pt x="202621" y="12324"/>
                    <a:pt x="202621" y="12193"/>
                  </a:cubicBezTo>
                  <a:lnTo>
                    <a:pt x="202621" y="3882"/>
                  </a:lnTo>
                  <a:cubicBezTo>
                    <a:pt x="202621" y="1739"/>
                    <a:pt x="200871" y="1"/>
                    <a:pt x="198727" y="1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群組 262"/>
          <p:cNvGrpSpPr/>
          <p:nvPr/>
        </p:nvGrpSpPr>
        <p:grpSpPr>
          <a:xfrm>
            <a:off x="218293" y="5729283"/>
            <a:ext cx="794648" cy="338554"/>
            <a:chOff x="3659921" y="5714077"/>
            <a:chExt cx="794648" cy="338554"/>
          </a:xfrm>
        </p:grpSpPr>
        <p:sp>
          <p:nvSpPr>
            <p:cNvPr id="264" name="Google Shape;1546;p31"/>
            <p:cNvSpPr/>
            <p:nvPr/>
          </p:nvSpPr>
          <p:spPr>
            <a:xfrm>
              <a:off x="3659921" y="5714077"/>
              <a:ext cx="782635" cy="325647"/>
            </a:xfrm>
            <a:custGeom>
              <a:avLst/>
              <a:gdLst/>
              <a:ahLst/>
              <a:cxnLst/>
              <a:rect l="l" t="t" r="r" b="b"/>
              <a:pathLst>
                <a:path w="47554" h="14551" extrusionOk="0">
                  <a:moveTo>
                    <a:pt x="2310" y="1"/>
                  </a:moveTo>
                  <a:cubicBezTo>
                    <a:pt x="1036" y="1"/>
                    <a:pt x="0" y="1025"/>
                    <a:pt x="0" y="2299"/>
                  </a:cubicBezTo>
                  <a:lnTo>
                    <a:pt x="0" y="12252"/>
                  </a:lnTo>
                  <a:cubicBezTo>
                    <a:pt x="0" y="13526"/>
                    <a:pt x="1036" y="14550"/>
                    <a:pt x="2310" y="14550"/>
                  </a:cubicBezTo>
                  <a:lnTo>
                    <a:pt x="45256" y="14550"/>
                  </a:lnTo>
                  <a:cubicBezTo>
                    <a:pt x="46518" y="14550"/>
                    <a:pt x="47554" y="13526"/>
                    <a:pt x="47554" y="12252"/>
                  </a:cubicBezTo>
                  <a:lnTo>
                    <a:pt x="47554" y="2299"/>
                  </a:lnTo>
                  <a:cubicBezTo>
                    <a:pt x="47554" y="1025"/>
                    <a:pt x="46518" y="1"/>
                    <a:pt x="45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265" name="文字方塊 264"/>
            <p:cNvSpPr txBox="1"/>
            <p:nvPr/>
          </p:nvSpPr>
          <p:spPr>
            <a:xfrm>
              <a:off x="3676170" y="5714077"/>
              <a:ext cx="778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30hr</a:t>
              </a:r>
              <a:r>
                <a:rPr lang="en-US" altLang="zh-TW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  <a:sym typeface="Wingdings" panose="05000000000000000000" pitchFamily="2" charset="2"/>
                </a:rPr>
                <a:t></a:t>
              </a:r>
              <a:endParaRPr lang="zh-TW" alt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</p:grpSp>
      <p:grpSp>
        <p:nvGrpSpPr>
          <p:cNvPr id="266" name="群組 265"/>
          <p:cNvGrpSpPr/>
          <p:nvPr/>
        </p:nvGrpSpPr>
        <p:grpSpPr>
          <a:xfrm>
            <a:off x="1047129" y="5732687"/>
            <a:ext cx="926482" cy="369332"/>
            <a:chOff x="4507662" y="5642810"/>
            <a:chExt cx="926482" cy="369332"/>
          </a:xfrm>
        </p:grpSpPr>
        <p:sp>
          <p:nvSpPr>
            <p:cNvPr id="267" name="Google Shape;1546;p31"/>
            <p:cNvSpPr/>
            <p:nvPr/>
          </p:nvSpPr>
          <p:spPr>
            <a:xfrm>
              <a:off x="4560937" y="5686495"/>
              <a:ext cx="873207" cy="325647"/>
            </a:xfrm>
            <a:custGeom>
              <a:avLst/>
              <a:gdLst/>
              <a:ahLst/>
              <a:cxnLst/>
              <a:rect l="l" t="t" r="r" b="b"/>
              <a:pathLst>
                <a:path w="47554" h="14551" extrusionOk="0">
                  <a:moveTo>
                    <a:pt x="2310" y="1"/>
                  </a:moveTo>
                  <a:cubicBezTo>
                    <a:pt x="1036" y="1"/>
                    <a:pt x="0" y="1025"/>
                    <a:pt x="0" y="2299"/>
                  </a:cubicBezTo>
                  <a:lnTo>
                    <a:pt x="0" y="12252"/>
                  </a:lnTo>
                  <a:cubicBezTo>
                    <a:pt x="0" y="13526"/>
                    <a:pt x="1036" y="14550"/>
                    <a:pt x="2310" y="14550"/>
                  </a:cubicBezTo>
                  <a:lnTo>
                    <a:pt x="45256" y="14550"/>
                  </a:lnTo>
                  <a:cubicBezTo>
                    <a:pt x="46518" y="14550"/>
                    <a:pt x="47554" y="13526"/>
                    <a:pt x="47554" y="12252"/>
                  </a:cubicBezTo>
                  <a:lnTo>
                    <a:pt x="47554" y="2299"/>
                  </a:lnTo>
                  <a:cubicBezTo>
                    <a:pt x="47554" y="1025"/>
                    <a:pt x="46518" y="1"/>
                    <a:pt x="45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268" name="文字方塊 267"/>
            <p:cNvSpPr txBox="1"/>
            <p:nvPr/>
          </p:nvSpPr>
          <p:spPr>
            <a:xfrm>
              <a:off x="4507662" y="5642810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30</a:t>
              </a:r>
              <a:r>
                <a:rPr lang="en-US" altLang="zh-TW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  <a:sym typeface="Wingdings" panose="05000000000000000000" pitchFamily="2" charset="2"/>
                </a:rPr>
                <a:t>-40hr</a:t>
              </a:r>
              <a:endParaRPr lang="zh-TW" alt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</p:grpSp>
      <p:grpSp>
        <p:nvGrpSpPr>
          <p:cNvPr id="269" name="群組 268"/>
          <p:cNvGrpSpPr/>
          <p:nvPr/>
        </p:nvGrpSpPr>
        <p:grpSpPr>
          <a:xfrm>
            <a:off x="2007800" y="5713400"/>
            <a:ext cx="777777" cy="369332"/>
            <a:chOff x="4507662" y="5642810"/>
            <a:chExt cx="777777" cy="369332"/>
          </a:xfrm>
        </p:grpSpPr>
        <p:sp>
          <p:nvSpPr>
            <p:cNvPr id="270" name="Google Shape;1546;p31"/>
            <p:cNvSpPr/>
            <p:nvPr/>
          </p:nvSpPr>
          <p:spPr>
            <a:xfrm>
              <a:off x="4560938" y="5686495"/>
              <a:ext cx="668558" cy="325647"/>
            </a:xfrm>
            <a:custGeom>
              <a:avLst/>
              <a:gdLst/>
              <a:ahLst/>
              <a:cxnLst/>
              <a:rect l="l" t="t" r="r" b="b"/>
              <a:pathLst>
                <a:path w="47554" h="14551" extrusionOk="0">
                  <a:moveTo>
                    <a:pt x="2310" y="1"/>
                  </a:moveTo>
                  <a:cubicBezTo>
                    <a:pt x="1036" y="1"/>
                    <a:pt x="0" y="1025"/>
                    <a:pt x="0" y="2299"/>
                  </a:cubicBezTo>
                  <a:lnTo>
                    <a:pt x="0" y="12252"/>
                  </a:lnTo>
                  <a:cubicBezTo>
                    <a:pt x="0" y="13526"/>
                    <a:pt x="1036" y="14550"/>
                    <a:pt x="2310" y="14550"/>
                  </a:cubicBezTo>
                  <a:lnTo>
                    <a:pt x="45256" y="14550"/>
                  </a:lnTo>
                  <a:cubicBezTo>
                    <a:pt x="46518" y="14550"/>
                    <a:pt x="47554" y="13526"/>
                    <a:pt x="47554" y="12252"/>
                  </a:cubicBezTo>
                  <a:lnTo>
                    <a:pt x="47554" y="2299"/>
                  </a:lnTo>
                  <a:cubicBezTo>
                    <a:pt x="47554" y="1025"/>
                    <a:pt x="46518" y="1"/>
                    <a:pt x="45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271" name="文字方塊 270"/>
            <p:cNvSpPr txBox="1"/>
            <p:nvPr/>
          </p:nvSpPr>
          <p:spPr>
            <a:xfrm>
              <a:off x="4507662" y="5642810"/>
              <a:ext cx="77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  <a:sym typeface="Wingdings" panose="05000000000000000000" pitchFamily="2" charset="2"/>
                </a:rPr>
                <a:t>40hr</a:t>
              </a:r>
              <a:r>
                <a:rPr lang="en-US" altLang="zh-TW" sz="1600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 Unicode MS" panose="020B0604020202020204" pitchFamily="34" charset="-120"/>
                  <a:sym typeface="Wingdings" panose="05000000000000000000" pitchFamily="2" charset="2"/>
                </a:rPr>
                <a:t></a:t>
              </a:r>
              <a:endParaRPr lang="zh-TW" alt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</p:grpSp>
      <p:pic>
        <p:nvPicPr>
          <p:cNvPr id="272" name="圖片 27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9" t="18434" r="17705" b="18016"/>
          <a:stretch/>
        </p:blipFill>
        <p:spPr>
          <a:xfrm>
            <a:off x="1330116" y="5162545"/>
            <a:ext cx="493531" cy="480917"/>
          </a:xfrm>
          <a:prstGeom prst="rect">
            <a:avLst/>
          </a:prstGeom>
        </p:spPr>
      </p:pic>
      <p:sp>
        <p:nvSpPr>
          <p:cNvPr id="275" name="Google Shape;1519;p31"/>
          <p:cNvSpPr/>
          <p:nvPr/>
        </p:nvSpPr>
        <p:spPr>
          <a:xfrm>
            <a:off x="2264888" y="4166673"/>
            <a:ext cx="1674521" cy="325561"/>
          </a:xfrm>
          <a:custGeom>
            <a:avLst/>
            <a:gdLst/>
            <a:ahLst/>
            <a:cxnLst/>
            <a:rect l="l" t="t" r="r" b="b"/>
            <a:pathLst>
              <a:path w="202621" h="12432" extrusionOk="0">
                <a:moveTo>
                  <a:pt x="3894" y="1"/>
                </a:moveTo>
                <a:cubicBezTo>
                  <a:pt x="1750" y="1"/>
                  <a:pt x="0" y="1739"/>
                  <a:pt x="0" y="3882"/>
                </a:cubicBezTo>
                <a:lnTo>
                  <a:pt x="0" y="12193"/>
                </a:lnTo>
                <a:cubicBezTo>
                  <a:pt x="0" y="12324"/>
                  <a:pt x="107" y="12431"/>
                  <a:pt x="238" y="12431"/>
                </a:cubicBezTo>
                <a:cubicBezTo>
                  <a:pt x="381" y="12431"/>
                  <a:pt x="488" y="12324"/>
                  <a:pt x="488" y="12193"/>
                </a:cubicBezTo>
                <a:lnTo>
                  <a:pt x="488" y="3882"/>
                </a:lnTo>
                <a:cubicBezTo>
                  <a:pt x="488" y="2013"/>
                  <a:pt x="2012" y="477"/>
                  <a:pt x="3894" y="477"/>
                </a:cubicBezTo>
                <a:lnTo>
                  <a:pt x="198727" y="477"/>
                </a:lnTo>
                <a:cubicBezTo>
                  <a:pt x="200609" y="477"/>
                  <a:pt x="202133" y="2013"/>
                  <a:pt x="202133" y="3882"/>
                </a:cubicBezTo>
                <a:lnTo>
                  <a:pt x="202133" y="12193"/>
                </a:lnTo>
                <a:cubicBezTo>
                  <a:pt x="202133" y="12324"/>
                  <a:pt x="202240" y="12431"/>
                  <a:pt x="202371" y="12431"/>
                </a:cubicBezTo>
                <a:cubicBezTo>
                  <a:pt x="202514" y="12431"/>
                  <a:pt x="202621" y="12324"/>
                  <a:pt x="202621" y="12193"/>
                </a:cubicBezTo>
                <a:lnTo>
                  <a:pt x="202621" y="3882"/>
                </a:lnTo>
                <a:cubicBezTo>
                  <a:pt x="202621" y="1739"/>
                  <a:pt x="200871" y="1"/>
                  <a:pt x="198727" y="1"/>
                </a:cubicBezTo>
                <a:close/>
              </a:path>
            </a:pathLst>
          </a:cu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" name="群組 275"/>
          <p:cNvGrpSpPr/>
          <p:nvPr/>
        </p:nvGrpSpPr>
        <p:grpSpPr>
          <a:xfrm>
            <a:off x="1870410" y="4576146"/>
            <a:ext cx="800080" cy="338554"/>
            <a:chOff x="3659921" y="5714077"/>
            <a:chExt cx="800080" cy="338554"/>
          </a:xfrm>
        </p:grpSpPr>
        <p:sp>
          <p:nvSpPr>
            <p:cNvPr id="277" name="Google Shape;1546;p31"/>
            <p:cNvSpPr/>
            <p:nvPr/>
          </p:nvSpPr>
          <p:spPr>
            <a:xfrm>
              <a:off x="3659921" y="5714077"/>
              <a:ext cx="782635" cy="325647"/>
            </a:xfrm>
            <a:custGeom>
              <a:avLst/>
              <a:gdLst/>
              <a:ahLst/>
              <a:cxnLst/>
              <a:rect l="l" t="t" r="r" b="b"/>
              <a:pathLst>
                <a:path w="47554" h="14551" extrusionOk="0">
                  <a:moveTo>
                    <a:pt x="2310" y="1"/>
                  </a:moveTo>
                  <a:cubicBezTo>
                    <a:pt x="1036" y="1"/>
                    <a:pt x="0" y="1025"/>
                    <a:pt x="0" y="2299"/>
                  </a:cubicBezTo>
                  <a:lnTo>
                    <a:pt x="0" y="12252"/>
                  </a:lnTo>
                  <a:cubicBezTo>
                    <a:pt x="0" y="13526"/>
                    <a:pt x="1036" y="14550"/>
                    <a:pt x="2310" y="14550"/>
                  </a:cubicBezTo>
                  <a:lnTo>
                    <a:pt x="45256" y="14550"/>
                  </a:lnTo>
                  <a:cubicBezTo>
                    <a:pt x="46518" y="14550"/>
                    <a:pt x="47554" y="13526"/>
                    <a:pt x="47554" y="12252"/>
                  </a:cubicBezTo>
                  <a:lnTo>
                    <a:pt x="47554" y="2299"/>
                  </a:lnTo>
                  <a:cubicBezTo>
                    <a:pt x="47554" y="1025"/>
                    <a:pt x="46518" y="1"/>
                    <a:pt x="45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278" name="文字方塊 277"/>
            <p:cNvSpPr txBox="1"/>
            <p:nvPr/>
          </p:nvSpPr>
          <p:spPr>
            <a:xfrm>
              <a:off x="3676170" y="5714077"/>
              <a:ext cx="783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30hr</a:t>
              </a:r>
              <a:r>
                <a:rPr lang="en-US" altLang="zh-TW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  <a:sym typeface="Wingdings" panose="05000000000000000000" pitchFamily="2" charset="2"/>
                </a:rPr>
                <a:t></a:t>
              </a:r>
              <a:endParaRPr lang="zh-TW" alt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</p:grpSp>
      <p:grpSp>
        <p:nvGrpSpPr>
          <p:cNvPr id="279" name="群組 278"/>
          <p:cNvGrpSpPr/>
          <p:nvPr/>
        </p:nvGrpSpPr>
        <p:grpSpPr>
          <a:xfrm>
            <a:off x="2674946" y="4545074"/>
            <a:ext cx="926482" cy="369332"/>
            <a:chOff x="4507662" y="5642810"/>
            <a:chExt cx="926482" cy="369332"/>
          </a:xfrm>
        </p:grpSpPr>
        <p:sp>
          <p:nvSpPr>
            <p:cNvPr id="280" name="Google Shape;1546;p31"/>
            <p:cNvSpPr/>
            <p:nvPr/>
          </p:nvSpPr>
          <p:spPr>
            <a:xfrm>
              <a:off x="4560937" y="5686495"/>
              <a:ext cx="873207" cy="325647"/>
            </a:xfrm>
            <a:custGeom>
              <a:avLst/>
              <a:gdLst/>
              <a:ahLst/>
              <a:cxnLst/>
              <a:rect l="l" t="t" r="r" b="b"/>
              <a:pathLst>
                <a:path w="47554" h="14551" extrusionOk="0">
                  <a:moveTo>
                    <a:pt x="2310" y="1"/>
                  </a:moveTo>
                  <a:cubicBezTo>
                    <a:pt x="1036" y="1"/>
                    <a:pt x="0" y="1025"/>
                    <a:pt x="0" y="2299"/>
                  </a:cubicBezTo>
                  <a:lnTo>
                    <a:pt x="0" y="12252"/>
                  </a:lnTo>
                  <a:cubicBezTo>
                    <a:pt x="0" y="13526"/>
                    <a:pt x="1036" y="14550"/>
                    <a:pt x="2310" y="14550"/>
                  </a:cubicBezTo>
                  <a:lnTo>
                    <a:pt x="45256" y="14550"/>
                  </a:lnTo>
                  <a:cubicBezTo>
                    <a:pt x="46518" y="14550"/>
                    <a:pt x="47554" y="13526"/>
                    <a:pt x="47554" y="12252"/>
                  </a:cubicBezTo>
                  <a:lnTo>
                    <a:pt x="47554" y="2299"/>
                  </a:lnTo>
                  <a:cubicBezTo>
                    <a:pt x="47554" y="1025"/>
                    <a:pt x="46518" y="1"/>
                    <a:pt x="45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281" name="文字方塊 280"/>
            <p:cNvSpPr txBox="1"/>
            <p:nvPr/>
          </p:nvSpPr>
          <p:spPr>
            <a:xfrm>
              <a:off x="4507662" y="5642810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30</a:t>
              </a:r>
              <a:r>
                <a:rPr lang="en-US" altLang="zh-TW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  <a:sym typeface="Wingdings" panose="05000000000000000000" pitchFamily="2" charset="2"/>
                </a:rPr>
                <a:t>-40hr</a:t>
              </a:r>
              <a:endParaRPr lang="zh-TW" alt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</p:grpSp>
      <p:grpSp>
        <p:nvGrpSpPr>
          <p:cNvPr id="282" name="群組 281"/>
          <p:cNvGrpSpPr/>
          <p:nvPr/>
        </p:nvGrpSpPr>
        <p:grpSpPr>
          <a:xfrm>
            <a:off x="3648381" y="4526806"/>
            <a:ext cx="722987" cy="369332"/>
            <a:chOff x="4507662" y="5642810"/>
            <a:chExt cx="777778" cy="369332"/>
          </a:xfrm>
        </p:grpSpPr>
        <p:sp>
          <p:nvSpPr>
            <p:cNvPr id="283" name="Google Shape;1546;p31"/>
            <p:cNvSpPr/>
            <p:nvPr/>
          </p:nvSpPr>
          <p:spPr>
            <a:xfrm>
              <a:off x="4560937" y="5686495"/>
              <a:ext cx="724503" cy="325647"/>
            </a:xfrm>
            <a:custGeom>
              <a:avLst/>
              <a:gdLst/>
              <a:ahLst/>
              <a:cxnLst/>
              <a:rect l="l" t="t" r="r" b="b"/>
              <a:pathLst>
                <a:path w="47554" h="14551" extrusionOk="0">
                  <a:moveTo>
                    <a:pt x="2310" y="1"/>
                  </a:moveTo>
                  <a:cubicBezTo>
                    <a:pt x="1036" y="1"/>
                    <a:pt x="0" y="1025"/>
                    <a:pt x="0" y="2299"/>
                  </a:cubicBezTo>
                  <a:lnTo>
                    <a:pt x="0" y="12252"/>
                  </a:lnTo>
                  <a:cubicBezTo>
                    <a:pt x="0" y="13526"/>
                    <a:pt x="1036" y="14550"/>
                    <a:pt x="2310" y="14550"/>
                  </a:cubicBezTo>
                  <a:lnTo>
                    <a:pt x="45256" y="14550"/>
                  </a:lnTo>
                  <a:cubicBezTo>
                    <a:pt x="46518" y="14550"/>
                    <a:pt x="47554" y="13526"/>
                    <a:pt x="47554" y="12252"/>
                  </a:cubicBezTo>
                  <a:lnTo>
                    <a:pt x="47554" y="2299"/>
                  </a:lnTo>
                  <a:cubicBezTo>
                    <a:pt x="47554" y="1025"/>
                    <a:pt x="46518" y="1"/>
                    <a:pt x="45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284" name="文字方塊 283"/>
            <p:cNvSpPr txBox="1"/>
            <p:nvPr/>
          </p:nvSpPr>
          <p:spPr>
            <a:xfrm>
              <a:off x="4507662" y="5642810"/>
              <a:ext cx="77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  <a:sym typeface="Wingdings" panose="05000000000000000000" pitchFamily="2" charset="2"/>
                </a:rPr>
                <a:t>40hr</a:t>
              </a:r>
              <a:r>
                <a:rPr lang="en-US" altLang="zh-TW" sz="1600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 Unicode MS" panose="020B0604020202020204" pitchFamily="34" charset="-120"/>
                  <a:sym typeface="Wingdings" panose="05000000000000000000" pitchFamily="2" charset="2"/>
                </a:rPr>
                <a:t></a:t>
              </a:r>
              <a:endParaRPr lang="zh-TW" alt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</p:grpSp>
      <p:pic>
        <p:nvPicPr>
          <p:cNvPr id="285" name="圖片 28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9" t="18434" r="17705" b="18016"/>
          <a:stretch/>
        </p:blipFill>
        <p:spPr>
          <a:xfrm>
            <a:off x="2894492" y="3987163"/>
            <a:ext cx="493531" cy="480917"/>
          </a:xfrm>
          <a:prstGeom prst="rect">
            <a:avLst/>
          </a:prstGeom>
        </p:spPr>
      </p:pic>
      <p:pic>
        <p:nvPicPr>
          <p:cNvPr id="286" name="圖片 28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63" b="85156" l="1172" r="955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503" y="3455675"/>
            <a:ext cx="702474" cy="702474"/>
          </a:xfrm>
          <a:prstGeom prst="rect">
            <a:avLst/>
          </a:prstGeom>
        </p:spPr>
      </p:pic>
      <p:sp>
        <p:nvSpPr>
          <p:cNvPr id="287" name="Google Shape;425;p23"/>
          <p:cNvSpPr/>
          <p:nvPr/>
        </p:nvSpPr>
        <p:spPr>
          <a:xfrm>
            <a:off x="5556222" y="193729"/>
            <a:ext cx="809347" cy="704535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pic>
        <p:nvPicPr>
          <p:cNvPr id="76" name="圖片 7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079" y="463859"/>
            <a:ext cx="649037" cy="64903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ECBC1DF-DCDA-4DB9-BFC5-3A17434F3360}"/>
              </a:ext>
            </a:extLst>
          </p:cNvPr>
          <p:cNvSpPr txBox="1"/>
          <p:nvPr/>
        </p:nvSpPr>
        <p:spPr>
          <a:xfrm>
            <a:off x="5659271" y="174726"/>
            <a:ext cx="228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決</a:t>
            </a:r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策 樹</a:t>
            </a:r>
          </a:p>
        </p:txBody>
      </p:sp>
      <p:pic>
        <p:nvPicPr>
          <p:cNvPr id="290" name="圖片 28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78" y="485870"/>
            <a:ext cx="620658" cy="620658"/>
          </a:xfrm>
          <a:prstGeom prst="rect">
            <a:avLst/>
          </a:prstGeom>
        </p:spPr>
      </p:pic>
      <p:sp>
        <p:nvSpPr>
          <p:cNvPr id="292" name="Google Shape;306;p32"/>
          <p:cNvSpPr/>
          <p:nvPr/>
        </p:nvSpPr>
        <p:spPr>
          <a:xfrm>
            <a:off x="-20546" y="-550064"/>
            <a:ext cx="1142545" cy="974134"/>
          </a:xfrm>
          <a:prstGeom prst="ellipse">
            <a:avLst/>
          </a:prstGeom>
          <a:solidFill>
            <a:srgbClr val="BFD369"/>
          </a:solidFill>
          <a:ln>
            <a:solidFill>
              <a:srgbClr val="BFD36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95" name="Google Shape;306;p32"/>
          <p:cNvSpPr/>
          <p:nvPr/>
        </p:nvSpPr>
        <p:spPr>
          <a:xfrm>
            <a:off x="-660095" y="-135255"/>
            <a:ext cx="1142545" cy="974134"/>
          </a:xfrm>
          <a:prstGeom prst="ellipse">
            <a:avLst/>
          </a:prstGeom>
          <a:solidFill>
            <a:srgbClr val="BFD369"/>
          </a:solidFill>
          <a:ln>
            <a:solidFill>
              <a:srgbClr val="BFD36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02" name="圖片 30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36451" y="6024772"/>
            <a:ext cx="470321" cy="470321"/>
          </a:xfrm>
          <a:prstGeom prst="rect">
            <a:avLst/>
          </a:prstGeom>
        </p:spPr>
      </p:pic>
      <p:pic>
        <p:nvPicPr>
          <p:cNvPr id="303" name="圖片 30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94986" y="4824221"/>
            <a:ext cx="470321" cy="470321"/>
          </a:xfrm>
          <a:prstGeom prst="rect">
            <a:avLst/>
          </a:prstGeom>
        </p:spPr>
      </p:pic>
      <p:pic>
        <p:nvPicPr>
          <p:cNvPr id="304" name="圖片 30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81365" y="4831144"/>
            <a:ext cx="470321" cy="470321"/>
          </a:xfrm>
          <a:prstGeom prst="rect">
            <a:avLst/>
          </a:prstGeom>
        </p:spPr>
      </p:pic>
      <p:pic>
        <p:nvPicPr>
          <p:cNvPr id="305" name="圖片 30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22990" y="5263277"/>
            <a:ext cx="470321" cy="470321"/>
          </a:xfrm>
          <a:prstGeom prst="rect">
            <a:avLst/>
          </a:prstGeom>
        </p:spPr>
      </p:pic>
      <p:pic>
        <p:nvPicPr>
          <p:cNvPr id="306" name="圖片 30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1781" y="5271967"/>
            <a:ext cx="470321" cy="470321"/>
          </a:xfrm>
          <a:prstGeom prst="rect">
            <a:avLst/>
          </a:prstGeom>
        </p:spPr>
      </p:pic>
      <p:pic>
        <p:nvPicPr>
          <p:cNvPr id="307" name="圖片 30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69697" y="6024772"/>
            <a:ext cx="470321" cy="470321"/>
          </a:xfrm>
          <a:prstGeom prst="rect">
            <a:avLst/>
          </a:prstGeom>
        </p:spPr>
      </p:pic>
      <p:pic>
        <p:nvPicPr>
          <p:cNvPr id="308" name="圖片 30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57406" y="6060012"/>
            <a:ext cx="470321" cy="470321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3536240" y="3199649"/>
            <a:ext cx="484860" cy="38266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碩</a:t>
            </a:r>
          </a:p>
        </p:txBody>
      </p:sp>
      <p:sp>
        <p:nvSpPr>
          <p:cNvPr id="194" name="橢圓 193"/>
          <p:cNvSpPr/>
          <p:nvPr/>
        </p:nvSpPr>
        <p:spPr>
          <a:xfrm>
            <a:off x="534550" y="3642484"/>
            <a:ext cx="636861" cy="5489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大學</a:t>
            </a:r>
          </a:p>
        </p:txBody>
      </p:sp>
      <p:sp>
        <p:nvSpPr>
          <p:cNvPr id="195" name="橢圓 194"/>
          <p:cNvSpPr/>
          <p:nvPr/>
        </p:nvSpPr>
        <p:spPr>
          <a:xfrm>
            <a:off x="2846696" y="3210698"/>
            <a:ext cx="484860" cy="38266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學</a:t>
            </a:r>
          </a:p>
        </p:txBody>
      </p:sp>
      <p:sp>
        <p:nvSpPr>
          <p:cNvPr id="199" name="橢圓 198"/>
          <p:cNvSpPr/>
          <p:nvPr/>
        </p:nvSpPr>
        <p:spPr>
          <a:xfrm>
            <a:off x="2192639" y="3213635"/>
            <a:ext cx="484860" cy="38266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專</a:t>
            </a:r>
          </a:p>
        </p:txBody>
      </p:sp>
      <p:sp>
        <p:nvSpPr>
          <p:cNvPr id="200" name="橢圓 199"/>
          <p:cNvSpPr/>
          <p:nvPr/>
        </p:nvSpPr>
        <p:spPr>
          <a:xfrm>
            <a:off x="6075939" y="2275612"/>
            <a:ext cx="484860" cy="38266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碩</a:t>
            </a:r>
          </a:p>
        </p:txBody>
      </p:sp>
      <p:sp>
        <p:nvSpPr>
          <p:cNvPr id="202" name="橢圓 201"/>
          <p:cNvSpPr/>
          <p:nvPr/>
        </p:nvSpPr>
        <p:spPr>
          <a:xfrm>
            <a:off x="7711318" y="2238755"/>
            <a:ext cx="484860" cy="38266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學</a:t>
            </a:r>
          </a:p>
        </p:txBody>
      </p:sp>
      <p:sp>
        <p:nvSpPr>
          <p:cNvPr id="204" name="橢圓 203"/>
          <p:cNvSpPr/>
          <p:nvPr/>
        </p:nvSpPr>
        <p:spPr>
          <a:xfrm>
            <a:off x="214785" y="4763243"/>
            <a:ext cx="636861" cy="54893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私人</a:t>
            </a:r>
          </a:p>
        </p:txBody>
      </p:sp>
      <p:sp>
        <p:nvSpPr>
          <p:cNvPr id="207" name="橢圓 206"/>
          <p:cNvSpPr/>
          <p:nvPr/>
        </p:nvSpPr>
        <p:spPr>
          <a:xfrm>
            <a:off x="8305680" y="5399864"/>
            <a:ext cx="636861" cy="54893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私人</a:t>
            </a:r>
          </a:p>
        </p:txBody>
      </p:sp>
      <p:sp>
        <p:nvSpPr>
          <p:cNvPr id="230" name="橢圓 229"/>
          <p:cNvSpPr/>
          <p:nvPr/>
        </p:nvSpPr>
        <p:spPr>
          <a:xfrm>
            <a:off x="4203538" y="3197143"/>
            <a:ext cx="484860" cy="38266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教</a:t>
            </a:r>
          </a:p>
        </p:txBody>
      </p:sp>
      <p:sp>
        <p:nvSpPr>
          <p:cNvPr id="231" name="橢圓 230"/>
          <p:cNvSpPr/>
          <p:nvPr/>
        </p:nvSpPr>
        <p:spPr>
          <a:xfrm>
            <a:off x="4579124" y="3205723"/>
            <a:ext cx="484860" cy="38266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博</a:t>
            </a:r>
          </a:p>
        </p:txBody>
      </p:sp>
      <p:pic>
        <p:nvPicPr>
          <p:cNvPr id="241" name="圖片 24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63750" y="3814611"/>
            <a:ext cx="470321" cy="470321"/>
          </a:xfrm>
          <a:prstGeom prst="rect">
            <a:avLst/>
          </a:prstGeom>
        </p:spPr>
      </p:pic>
      <p:sp>
        <p:nvSpPr>
          <p:cNvPr id="244" name="橢圓 243"/>
          <p:cNvSpPr/>
          <p:nvPr/>
        </p:nvSpPr>
        <p:spPr>
          <a:xfrm>
            <a:off x="7778805" y="5813439"/>
            <a:ext cx="636861" cy="54893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聯邦</a:t>
            </a:r>
          </a:p>
        </p:txBody>
      </p:sp>
      <p:sp>
        <p:nvSpPr>
          <p:cNvPr id="248" name="橢圓 247"/>
          <p:cNvSpPr/>
          <p:nvPr/>
        </p:nvSpPr>
        <p:spPr>
          <a:xfrm>
            <a:off x="8439158" y="5980271"/>
            <a:ext cx="636861" cy="54893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自僱</a:t>
            </a:r>
          </a:p>
        </p:txBody>
      </p:sp>
      <p:sp>
        <p:nvSpPr>
          <p:cNvPr id="250" name="橢圓 249"/>
          <p:cNvSpPr/>
          <p:nvPr/>
        </p:nvSpPr>
        <p:spPr>
          <a:xfrm>
            <a:off x="10676050" y="5431339"/>
            <a:ext cx="636861" cy="54893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全</a:t>
            </a:r>
          </a:p>
        </p:txBody>
      </p:sp>
      <p:pic>
        <p:nvPicPr>
          <p:cNvPr id="252" name="圖片 25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40853" y="2960518"/>
            <a:ext cx="470321" cy="470321"/>
          </a:xfrm>
          <a:prstGeom prst="rect">
            <a:avLst/>
          </a:prstGeom>
        </p:spPr>
      </p:pic>
      <p:sp>
        <p:nvSpPr>
          <p:cNvPr id="259" name="橢圓 258"/>
          <p:cNvSpPr/>
          <p:nvPr/>
        </p:nvSpPr>
        <p:spPr>
          <a:xfrm>
            <a:off x="9290779" y="2255857"/>
            <a:ext cx="484860" cy="38266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教</a:t>
            </a:r>
          </a:p>
        </p:txBody>
      </p:sp>
      <p:sp>
        <p:nvSpPr>
          <p:cNvPr id="273" name="橢圓 272"/>
          <p:cNvSpPr/>
          <p:nvPr/>
        </p:nvSpPr>
        <p:spPr>
          <a:xfrm>
            <a:off x="9666365" y="2264437"/>
            <a:ext cx="484860" cy="38266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博</a:t>
            </a:r>
          </a:p>
        </p:txBody>
      </p:sp>
      <p:sp>
        <p:nvSpPr>
          <p:cNvPr id="296" name="Google Shape;306;p32"/>
          <p:cNvSpPr/>
          <p:nvPr/>
        </p:nvSpPr>
        <p:spPr>
          <a:xfrm>
            <a:off x="11690579" y="-135255"/>
            <a:ext cx="1142545" cy="974134"/>
          </a:xfrm>
          <a:prstGeom prst="ellipse">
            <a:avLst/>
          </a:prstGeom>
          <a:solidFill>
            <a:srgbClr val="BFD369"/>
          </a:solidFill>
          <a:ln>
            <a:solidFill>
              <a:srgbClr val="BFD36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98" name="Google Shape;306;p32"/>
          <p:cNvSpPr/>
          <p:nvPr/>
        </p:nvSpPr>
        <p:spPr>
          <a:xfrm>
            <a:off x="11207979" y="-488264"/>
            <a:ext cx="1142545" cy="974134"/>
          </a:xfrm>
          <a:prstGeom prst="ellipse">
            <a:avLst/>
          </a:prstGeom>
          <a:solidFill>
            <a:srgbClr val="BFD369"/>
          </a:solidFill>
          <a:ln>
            <a:solidFill>
              <a:srgbClr val="BFD36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274" name="圖片 27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5196" y="90216"/>
            <a:ext cx="671885" cy="671885"/>
          </a:xfrm>
          <a:prstGeom prst="rect">
            <a:avLst/>
          </a:prstGeom>
        </p:spPr>
      </p:pic>
      <p:sp>
        <p:nvSpPr>
          <p:cNvPr id="291" name="文字方塊 290"/>
          <p:cNvSpPr txBox="1"/>
          <p:nvPr/>
        </p:nvSpPr>
        <p:spPr>
          <a:xfrm>
            <a:off x="1601680" y="235792"/>
            <a:ext cx="303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此圖示表示年收入超過百萬</a:t>
            </a:r>
          </a:p>
        </p:txBody>
      </p:sp>
    </p:spTree>
    <p:extLst>
      <p:ext uri="{BB962C8B-B14F-4D97-AF65-F5344CB8AC3E}">
        <p14:creationId xmlns:p14="http://schemas.microsoft.com/office/powerpoint/2010/main" val="656105475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5" grpId="0" animBg="1"/>
      <p:bldP spid="199" grpId="0" animBg="1"/>
      <p:bldP spid="200" grpId="0" animBg="1"/>
      <p:bldP spid="202" grpId="0" animBg="1"/>
      <p:bldP spid="207" grpId="0" animBg="1"/>
      <p:bldP spid="230" grpId="0" animBg="1"/>
      <p:bldP spid="231" grpId="0" animBg="1"/>
      <p:bldP spid="244" grpId="0" animBg="1"/>
      <p:bldP spid="248" grpId="0" animBg="1"/>
      <p:bldP spid="250" grpId="0" animBg="1"/>
      <p:bldP spid="259" grpId="0" animBg="1"/>
      <p:bldP spid="27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77736" cy="685800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Google Shape;425;p23"/>
          <p:cNvSpPr/>
          <p:nvPr/>
        </p:nvSpPr>
        <p:spPr>
          <a:xfrm>
            <a:off x="-397181" y="-926007"/>
            <a:ext cx="3337560" cy="3164364"/>
          </a:xfrm>
          <a:prstGeom prst="ellipse">
            <a:avLst/>
          </a:prstGeom>
          <a:solidFill>
            <a:srgbClr val="BFDBF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3" name="Google Shape;425;p23"/>
          <p:cNvSpPr/>
          <p:nvPr/>
        </p:nvSpPr>
        <p:spPr>
          <a:xfrm>
            <a:off x="-498501" y="-752514"/>
            <a:ext cx="3162247" cy="3145510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680AAED-2228-445E-80B5-552D9D9AE9D8}"/>
              </a:ext>
            </a:extLst>
          </p:cNvPr>
          <p:cNvSpPr txBox="1"/>
          <p:nvPr/>
        </p:nvSpPr>
        <p:spPr>
          <a:xfrm>
            <a:off x="711934" y="624287"/>
            <a:ext cx="1732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結 </a:t>
            </a:r>
            <a:r>
              <a:rPr lang="en-US" altLang="zh-TW" sz="4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TW" altLang="en-US" sz="4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論</a:t>
            </a:r>
          </a:p>
        </p:txBody>
      </p:sp>
      <p:sp>
        <p:nvSpPr>
          <p:cNvPr id="5" name="Google Shape;425;p23"/>
          <p:cNvSpPr/>
          <p:nvPr/>
        </p:nvSpPr>
        <p:spPr>
          <a:xfrm>
            <a:off x="8169407" y="5489526"/>
            <a:ext cx="3162247" cy="3145510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8" name="Google Shape;425;p23"/>
          <p:cNvSpPr/>
          <p:nvPr/>
        </p:nvSpPr>
        <p:spPr>
          <a:xfrm>
            <a:off x="-1043801" y="872600"/>
            <a:ext cx="1654415" cy="1590757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43CB08D-4252-4606-9310-4E2074598F9E}"/>
              </a:ext>
            </a:extLst>
          </p:cNvPr>
          <p:cNvSpPr txBox="1"/>
          <p:nvPr/>
        </p:nvSpPr>
        <p:spPr>
          <a:xfrm>
            <a:off x="195352" y="2727518"/>
            <a:ext cx="71905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algn="just"/>
            <a:r>
              <a:rPr lang="en-US" altLang="zh-TW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		</a:t>
            </a:r>
            <a:r>
              <a:rPr lang="zh-TW" altLang="en-US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從</a:t>
            </a:r>
            <a:r>
              <a:rPr lang="zh-TW" altLang="zh-TW" sz="2400" b="1" kern="1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分析決策樹中</a:t>
            </a:r>
            <a:r>
              <a:rPr lang="zh-TW" altLang="zh-TW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，</a:t>
            </a:r>
            <a:r>
              <a:rPr lang="zh-TW" altLang="en-US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看到男性年收百萬的比例遠遠多過於女性</a:t>
            </a:r>
            <a:r>
              <a:rPr lang="zh-TW" altLang="zh-TW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，</a:t>
            </a:r>
            <a:r>
              <a:rPr lang="zh-TW" altLang="en-US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並</a:t>
            </a:r>
            <a:r>
              <a:rPr lang="zh-TW" altLang="en-US" sz="2400" b="1" kern="1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證實</a:t>
            </a:r>
            <a:r>
              <a:rPr lang="zh-TW" altLang="en-US" sz="2400" b="1" kern="1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教育程度對薪資影響最為關鍵</a:t>
            </a:r>
            <a:r>
              <a:rPr lang="zh-TW" altLang="en-US" sz="2400" b="1" kern="1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，因為</a:t>
            </a:r>
            <a:r>
              <a:rPr lang="zh-TW" altLang="en-US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女性</a:t>
            </a:r>
            <a:r>
              <a:rPr lang="zh-TW" altLang="en-US" sz="2400" b="1" kern="1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要超過</a:t>
            </a:r>
            <a:r>
              <a:rPr lang="en-US" altLang="zh-TW" sz="2400" b="1" kern="1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50k</a:t>
            </a:r>
            <a:r>
              <a:rPr lang="zh-TW" altLang="en-US" sz="2400" b="1" kern="1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的話，必須</a:t>
            </a:r>
            <a:r>
              <a:rPr lang="zh-TW" altLang="zh-TW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在</a:t>
            </a:r>
            <a:r>
              <a:rPr lang="zh-TW" altLang="zh-TW" sz="2400" b="1" kern="1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學位必須到達</a:t>
            </a:r>
            <a:r>
              <a:rPr lang="zh-TW" altLang="zh-TW" sz="2400" b="1" kern="100" dirty="0">
                <a:solidFill>
                  <a:srgbClr val="FF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博士或碩士程度</a:t>
            </a:r>
            <a:r>
              <a:rPr lang="zh-TW" altLang="en-US" sz="2400" b="1" kern="1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才有機會</a:t>
            </a:r>
            <a:r>
              <a:rPr lang="zh-TW" altLang="zh-TW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，推斷可能在職場上</a:t>
            </a:r>
            <a:r>
              <a:rPr lang="zh-TW" altLang="en-US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，</a:t>
            </a:r>
            <a:r>
              <a:rPr lang="zh-TW" altLang="zh-TW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有些地方</a:t>
            </a:r>
            <a:r>
              <a:rPr lang="zh-TW" altLang="en-US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還是</a:t>
            </a:r>
            <a:r>
              <a:rPr lang="zh-TW" altLang="zh-TW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有</a:t>
            </a:r>
            <a:r>
              <a:rPr lang="zh-TW" altLang="zh-TW" sz="2400" b="1" kern="100" dirty="0">
                <a:solidFill>
                  <a:srgbClr val="FF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同工不同酬的</a:t>
            </a:r>
            <a:r>
              <a:rPr lang="zh-TW" altLang="en-US" sz="2400" b="1" kern="1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情況</a:t>
            </a:r>
            <a:r>
              <a:rPr lang="zh-TW" altLang="zh-TW" sz="2400" b="1" kern="100" dirty="0">
                <a:solidFill>
                  <a:srgbClr val="FF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存在</a:t>
            </a:r>
            <a:r>
              <a:rPr lang="zh-TW" altLang="zh-TW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，也發現工作時數的差異，在私人或聯邦政府裡以正常的工作時數</a:t>
            </a:r>
            <a:r>
              <a:rPr lang="zh-TW" altLang="en-US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就</a:t>
            </a:r>
            <a:r>
              <a:rPr lang="zh-TW" altLang="zh-TW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有達到</a:t>
            </a:r>
            <a:r>
              <a:rPr lang="en-US" altLang="zh-TW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50K</a:t>
            </a:r>
            <a:r>
              <a:rPr lang="zh-TW" altLang="zh-TW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的情形，其他</a:t>
            </a:r>
            <a:r>
              <a:rPr lang="zh-TW" altLang="en-US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公司</a:t>
            </a:r>
            <a:r>
              <a:rPr lang="zh-TW" altLang="zh-TW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單位幾乎不可能存在</a:t>
            </a:r>
            <a:r>
              <a:rPr lang="zh-TW" altLang="en-US" sz="2400" b="1" kern="1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，</a:t>
            </a:r>
            <a:r>
              <a:rPr lang="zh-TW" altLang="zh-TW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想必</a:t>
            </a:r>
            <a:r>
              <a:rPr lang="zh-TW" altLang="en-US" sz="2400" b="1" kern="1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私人和聯邦政府的福利與薪資通常</a:t>
            </a:r>
            <a:r>
              <a:rPr lang="zh-TW" altLang="zh-TW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會比其他工作單位來的優渥。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0" b="93750" l="4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15" y="1667978"/>
            <a:ext cx="4338632" cy="433863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3524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A7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组合 7"/>
          <p:cNvGrpSpPr/>
          <p:nvPr/>
        </p:nvGrpSpPr>
        <p:grpSpPr>
          <a:xfrm>
            <a:off x="2716933" y="2227439"/>
            <a:ext cx="2572553" cy="2272754"/>
            <a:chOff x="4348078" y="1042933"/>
            <a:chExt cx="3495842" cy="3013656"/>
          </a:xfrm>
        </p:grpSpPr>
        <p:sp>
          <p:nvSpPr>
            <p:cNvPr id="4" name="六边形 8"/>
            <p:cNvSpPr/>
            <p:nvPr/>
          </p:nvSpPr>
          <p:spPr>
            <a:xfrm rot="2040000">
              <a:off x="4348079" y="1042933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/>
            </a:p>
          </p:txBody>
        </p:sp>
        <p:sp>
          <p:nvSpPr>
            <p:cNvPr id="5" name="六边形 9"/>
            <p:cNvSpPr/>
            <p:nvPr/>
          </p:nvSpPr>
          <p:spPr>
            <a:xfrm>
              <a:off x="4348078" y="1042933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ckwell Std" panose="02060603030405020103" pitchFamily="18" charset="0"/>
                </a:rPr>
                <a:t>03</a:t>
              </a:r>
              <a:endPara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 Std" panose="02060603030405020103" pitchFamily="18" charset="0"/>
              </a:endParaRPr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B8549166-2F42-43DB-85F1-88BEEA2241D9}"/>
              </a:ext>
            </a:extLst>
          </p:cNvPr>
          <p:cNvSpPr txBox="1"/>
          <p:nvPr/>
        </p:nvSpPr>
        <p:spPr>
          <a:xfrm>
            <a:off x="5961988" y="2828835"/>
            <a:ext cx="2562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 群</a:t>
            </a:r>
          </a:p>
        </p:txBody>
      </p:sp>
      <p:grpSp>
        <p:nvGrpSpPr>
          <p:cNvPr id="7" name="组合 7"/>
          <p:cNvGrpSpPr/>
          <p:nvPr/>
        </p:nvGrpSpPr>
        <p:grpSpPr>
          <a:xfrm>
            <a:off x="6901002" y="6213033"/>
            <a:ext cx="4529395" cy="2419650"/>
            <a:chOff x="3130699" y="1778665"/>
            <a:chExt cx="6931842" cy="3300420"/>
          </a:xfrm>
        </p:grpSpPr>
        <p:sp>
          <p:nvSpPr>
            <p:cNvPr id="8" name="六边形 8"/>
            <p:cNvSpPr/>
            <p:nvPr/>
          </p:nvSpPr>
          <p:spPr>
            <a:xfrm rot="1393988">
              <a:off x="6566700" y="1801690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/>
            </a:p>
          </p:txBody>
        </p:sp>
        <p:sp>
          <p:nvSpPr>
            <p:cNvPr id="9" name="六边形 9"/>
            <p:cNvSpPr/>
            <p:nvPr/>
          </p:nvSpPr>
          <p:spPr>
            <a:xfrm rot="5400000">
              <a:off x="3076538" y="1832826"/>
              <a:ext cx="3300420" cy="3192097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 Std" panose="02060603030405020103" pitchFamily="18" charset="0"/>
              </a:endParaRPr>
            </a:p>
          </p:txBody>
        </p:sp>
      </p:grpSp>
      <p:grpSp>
        <p:nvGrpSpPr>
          <p:cNvPr id="10" name="组合 7"/>
          <p:cNvGrpSpPr/>
          <p:nvPr/>
        </p:nvGrpSpPr>
        <p:grpSpPr>
          <a:xfrm>
            <a:off x="5778429" y="6172393"/>
            <a:ext cx="4529395" cy="2419650"/>
            <a:chOff x="3130699" y="1778665"/>
            <a:chExt cx="6931842" cy="3300420"/>
          </a:xfrm>
        </p:grpSpPr>
        <p:sp>
          <p:nvSpPr>
            <p:cNvPr id="11" name="六边形 8"/>
            <p:cNvSpPr/>
            <p:nvPr/>
          </p:nvSpPr>
          <p:spPr>
            <a:xfrm rot="1393988">
              <a:off x="6566700" y="1801690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/>
            </a:p>
          </p:txBody>
        </p:sp>
        <p:sp>
          <p:nvSpPr>
            <p:cNvPr id="12" name="六边形 9"/>
            <p:cNvSpPr/>
            <p:nvPr/>
          </p:nvSpPr>
          <p:spPr>
            <a:xfrm rot="5400000">
              <a:off x="3076538" y="1832826"/>
              <a:ext cx="3300420" cy="3192097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 Std" panose="02060603030405020103" pitchFamily="18" charset="0"/>
              </a:endParaRPr>
            </a:p>
          </p:txBody>
        </p:sp>
      </p:grpSp>
      <p:grpSp>
        <p:nvGrpSpPr>
          <p:cNvPr id="13" name="组合 7"/>
          <p:cNvGrpSpPr/>
          <p:nvPr/>
        </p:nvGrpSpPr>
        <p:grpSpPr>
          <a:xfrm>
            <a:off x="1902215" y="6172393"/>
            <a:ext cx="4529395" cy="2419650"/>
            <a:chOff x="3130699" y="1778665"/>
            <a:chExt cx="6931842" cy="3300420"/>
          </a:xfrm>
        </p:grpSpPr>
        <p:sp>
          <p:nvSpPr>
            <p:cNvPr id="14" name="六边形 8"/>
            <p:cNvSpPr/>
            <p:nvPr/>
          </p:nvSpPr>
          <p:spPr>
            <a:xfrm rot="1393988">
              <a:off x="6566700" y="1801690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/>
            </a:p>
          </p:txBody>
        </p:sp>
        <p:sp>
          <p:nvSpPr>
            <p:cNvPr id="15" name="六边形 9"/>
            <p:cNvSpPr/>
            <p:nvPr/>
          </p:nvSpPr>
          <p:spPr>
            <a:xfrm rot="5400000">
              <a:off x="3076538" y="1832826"/>
              <a:ext cx="3300420" cy="3192097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 Std" panose="02060603030405020103" pitchFamily="18" charset="0"/>
              </a:endParaRPr>
            </a:p>
          </p:txBody>
        </p:sp>
      </p:grpSp>
      <p:grpSp>
        <p:nvGrpSpPr>
          <p:cNvPr id="16" name="组合 7"/>
          <p:cNvGrpSpPr/>
          <p:nvPr/>
        </p:nvGrpSpPr>
        <p:grpSpPr>
          <a:xfrm>
            <a:off x="525395" y="6213033"/>
            <a:ext cx="4529395" cy="2419650"/>
            <a:chOff x="3130699" y="1778665"/>
            <a:chExt cx="6931842" cy="3300420"/>
          </a:xfrm>
        </p:grpSpPr>
        <p:sp>
          <p:nvSpPr>
            <p:cNvPr id="17" name="六边形 8"/>
            <p:cNvSpPr/>
            <p:nvPr/>
          </p:nvSpPr>
          <p:spPr>
            <a:xfrm rot="1393988">
              <a:off x="6566700" y="1801690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/>
            </a:p>
          </p:txBody>
        </p:sp>
        <p:sp>
          <p:nvSpPr>
            <p:cNvPr id="18" name="六边形 9"/>
            <p:cNvSpPr/>
            <p:nvPr/>
          </p:nvSpPr>
          <p:spPr>
            <a:xfrm rot="5400000">
              <a:off x="3076538" y="1832826"/>
              <a:ext cx="3300420" cy="3192097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 Std" panose="02060603030405020103" pitchFamily="18" charset="0"/>
              </a:endParaRPr>
            </a:p>
          </p:txBody>
        </p:sp>
      </p:grpSp>
      <p:sp>
        <p:nvSpPr>
          <p:cNvPr id="21" name="六边形 9"/>
          <p:cNvSpPr/>
          <p:nvPr/>
        </p:nvSpPr>
        <p:spPr>
          <a:xfrm rot="5400000">
            <a:off x="10435676" y="6351311"/>
            <a:ext cx="2419650" cy="2085776"/>
          </a:xfrm>
          <a:prstGeom prst="hexagon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Rockwell Std" panose="02060603030405020103" pitchFamily="18" charset="0"/>
            </a:endParaRPr>
          </a:p>
        </p:txBody>
      </p:sp>
      <p:sp>
        <p:nvSpPr>
          <p:cNvPr id="22" name="六边形 9"/>
          <p:cNvSpPr/>
          <p:nvPr/>
        </p:nvSpPr>
        <p:spPr>
          <a:xfrm rot="5400000">
            <a:off x="-839440" y="6379970"/>
            <a:ext cx="2419650" cy="2085776"/>
          </a:xfrm>
          <a:prstGeom prst="hexagon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Rockwell Std" panose="02060603030405020103" pitchFamily="18" charset="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667" b="94788" l="77152" r="94303">
                        <a14:foregroundMark x1="82485" y1="79697" x2="82485" y2="79697"/>
                        <a14:foregroundMark x1="87394" y1="78970" x2="87394" y2="78970"/>
                        <a14:foregroundMark x1="82182" y1="77030" x2="82182" y2="77030"/>
                        <a14:foregroundMark x1="87212" y1="77333" x2="87212" y2="77333"/>
                        <a14:foregroundMark x1="87394" y1="80606" x2="87394" y2="80606"/>
                        <a14:foregroundMark x1="91818" y1="79152" x2="91818" y2="79152"/>
                        <a14:foregroundMark x1="92121" y1="77333" x2="92121" y2="7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851" t="73939"/>
          <a:stretch/>
        </p:blipFill>
        <p:spPr>
          <a:xfrm>
            <a:off x="8524240" y="2498690"/>
            <a:ext cx="1850686" cy="208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5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308;p32"/>
          <p:cNvSpPr/>
          <p:nvPr/>
        </p:nvSpPr>
        <p:spPr>
          <a:xfrm>
            <a:off x="6916584" y="5827239"/>
            <a:ext cx="987208" cy="845196"/>
          </a:xfrm>
          <a:prstGeom prst="ellipse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EA77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9ED86E0-0C13-4487-985D-0481CEACA482}"/>
              </a:ext>
            </a:extLst>
          </p:cNvPr>
          <p:cNvSpPr txBox="1"/>
          <p:nvPr/>
        </p:nvSpPr>
        <p:spPr>
          <a:xfrm>
            <a:off x="561151" y="5247396"/>
            <a:ext cx="5839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全世界公認最大的資料科學社群，在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Kaggle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上隨時有各種資料分析的比賽正在進行，而比賽會提供高額獎金，因此吸引到全世界優秀的資料科學家在此。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411EFC9-0CD1-4895-8FDE-A22B54FD5B1F}"/>
              </a:ext>
            </a:extLst>
          </p:cNvPr>
          <p:cNvSpPr txBox="1"/>
          <p:nvPr/>
        </p:nvSpPr>
        <p:spPr>
          <a:xfrm>
            <a:off x="8284285" y="507367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資料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數量</a:t>
            </a:r>
          </a:p>
        </p:txBody>
      </p:sp>
      <p:sp>
        <p:nvSpPr>
          <p:cNvPr id="7" name="矩形 6"/>
          <p:cNvSpPr/>
          <p:nvPr/>
        </p:nvSpPr>
        <p:spPr>
          <a:xfrm>
            <a:off x="2309213" y="1655135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資料集來源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7244757" y="1218571"/>
            <a:ext cx="3843668" cy="3987960"/>
            <a:chOff x="7238821" y="1175107"/>
            <a:chExt cx="3906767" cy="3939361"/>
          </a:xfrm>
        </p:grpSpPr>
        <p:sp>
          <p:nvSpPr>
            <p:cNvPr id="8" name="橢圓 7"/>
            <p:cNvSpPr/>
            <p:nvPr/>
          </p:nvSpPr>
          <p:spPr>
            <a:xfrm>
              <a:off x="7537303" y="1352346"/>
              <a:ext cx="3604213" cy="35512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Google Shape;1259;p67"/>
            <p:cNvSpPr/>
            <p:nvPr/>
          </p:nvSpPr>
          <p:spPr>
            <a:xfrm rot="19003339">
              <a:off x="7238821" y="1175107"/>
              <a:ext cx="3906767" cy="3939361"/>
            </a:xfrm>
            <a:prstGeom prst="blockArc">
              <a:avLst>
                <a:gd name="adj1" fmla="val 3576687"/>
                <a:gd name="adj2" fmla="val 21006328"/>
                <a:gd name="adj3" fmla="val 12343"/>
              </a:avLst>
            </a:prstGeom>
            <a:solidFill>
              <a:srgbClr val="20BEFF">
                <a:alpha val="6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矩形 11"/>
          <p:cNvSpPr/>
          <p:nvPr/>
        </p:nvSpPr>
        <p:spPr>
          <a:xfrm>
            <a:off x="7945707" y="2779659"/>
            <a:ext cx="26997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32562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筆</a:t>
            </a:r>
          </a:p>
        </p:txBody>
      </p:sp>
      <p:sp>
        <p:nvSpPr>
          <p:cNvPr id="49" name="矩形 48"/>
          <p:cNvSpPr/>
          <p:nvPr/>
        </p:nvSpPr>
        <p:spPr>
          <a:xfrm>
            <a:off x="762138" y="120204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資料集簡介</a:t>
            </a:r>
            <a:endParaRPr lang="en-US" altLang="zh-CN" sz="3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0" name="直線接點 49"/>
          <p:cNvCxnSpPr/>
          <p:nvPr/>
        </p:nvCxnSpPr>
        <p:spPr>
          <a:xfrm flipH="1">
            <a:off x="7752667" y="6452570"/>
            <a:ext cx="4572000" cy="0"/>
          </a:xfrm>
          <a:prstGeom prst="line">
            <a:avLst/>
          </a:prstGeom>
          <a:ln w="57150">
            <a:solidFill>
              <a:srgbClr val="FFEA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8915178" y="6063013"/>
            <a:ext cx="4572000" cy="0"/>
          </a:xfrm>
          <a:prstGeom prst="line">
            <a:avLst/>
          </a:prstGeom>
          <a:ln w="57150">
            <a:solidFill>
              <a:srgbClr val="FFEA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 flipH="1">
            <a:off x="1119508" y="859006"/>
            <a:ext cx="2972747" cy="13550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H="1">
            <a:off x="-1431588" y="1061565"/>
            <a:ext cx="4572000" cy="0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圖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73" y="2135541"/>
            <a:ext cx="6096000" cy="2857500"/>
          </a:xfrm>
          <a:prstGeom prst="rect">
            <a:avLst/>
          </a:prstGeom>
        </p:spPr>
      </p:pic>
      <p:sp>
        <p:nvSpPr>
          <p:cNvPr id="60" name="Google Shape;305;p32"/>
          <p:cNvSpPr/>
          <p:nvPr/>
        </p:nvSpPr>
        <p:spPr>
          <a:xfrm>
            <a:off x="3708142" y="683548"/>
            <a:ext cx="430538" cy="378017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62" name="圖片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77" y="5199881"/>
            <a:ext cx="5791524" cy="160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337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3"/>
          <p:cNvSpPr txBox="1">
            <a:spLocks noGrp="1"/>
          </p:cNvSpPr>
          <p:nvPr>
            <p:ph type="title"/>
          </p:nvPr>
        </p:nvSpPr>
        <p:spPr>
          <a:xfrm>
            <a:off x="622846" y="5958"/>
            <a:ext cx="251717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tx2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屬性介紹</a:t>
            </a:r>
            <a:endParaRPr sz="3600" b="1" dirty="0">
              <a:solidFill>
                <a:schemeClr val="tx2">
                  <a:lumMod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04" name="Google Shape;404;p23"/>
          <p:cNvGrpSpPr/>
          <p:nvPr/>
        </p:nvGrpSpPr>
        <p:grpSpPr>
          <a:xfrm>
            <a:off x="2030920" y="3785779"/>
            <a:ext cx="9242571" cy="635200"/>
            <a:chOff x="1206452" y="3199299"/>
            <a:chExt cx="6931928" cy="4764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05" name="Google Shape;405;p23"/>
            <p:cNvSpPr/>
            <p:nvPr/>
          </p:nvSpPr>
          <p:spPr>
            <a:xfrm>
              <a:off x="1216675" y="3199299"/>
              <a:ext cx="1290000" cy="476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6" name="Google Shape;406;p23"/>
            <p:cNvSpPr txBox="1"/>
            <p:nvPr/>
          </p:nvSpPr>
          <p:spPr>
            <a:xfrm>
              <a:off x="1206452" y="3199507"/>
              <a:ext cx="1290000" cy="47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spcAft>
                  <a:spcPts val="0"/>
                </a:spcAft>
                <a:buClr>
                  <a:srgbClr val="000000"/>
                </a:buClr>
              </a:pPr>
              <a:r>
                <a:rPr lang="zh-TW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Fira Sans Extra Condensed Medium"/>
                </a:rPr>
                <a:t>婚姻狀況</a:t>
              </a:r>
              <a:endParaRPr lang="zh-TW" altLang="zh-TW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</a:endParaRPr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2572180" y="3199497"/>
              <a:ext cx="5566200" cy="47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8" name="Google Shape;408;p23"/>
            <p:cNvSpPr txBox="1"/>
            <p:nvPr/>
          </p:nvSpPr>
          <p:spPr>
            <a:xfrm flipH="1">
              <a:off x="2718937" y="3257477"/>
              <a:ext cx="5273282" cy="35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spcAft>
                  <a:spcPts val="0"/>
                </a:spcAft>
                <a:buClr>
                  <a:srgbClr val="000000"/>
                </a:buClr>
              </a:pP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(1)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守寡 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(2)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分居 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(3)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離婚 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(4)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不結婚 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(5)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已婚公民配偶 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(6)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已婚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-AF-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配偶</a:t>
              </a:r>
              <a:endParaRPr lang="en-US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endParaRPr>
            </a:p>
            <a:p>
              <a:pPr defTabSz="1219170">
                <a:spcAft>
                  <a:spcPts val="0"/>
                </a:spcAft>
                <a:buClr>
                  <a:srgbClr val="000000"/>
                </a:buClr>
              </a:pP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(7)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已婚配偶缺席</a:t>
              </a:r>
              <a:endParaRPr lang="zh-TW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endParaRPr>
            </a:p>
          </p:txBody>
        </p:sp>
      </p:grpSp>
      <p:grpSp>
        <p:nvGrpSpPr>
          <p:cNvPr id="409" name="Google Shape;409;p23"/>
          <p:cNvGrpSpPr/>
          <p:nvPr/>
        </p:nvGrpSpPr>
        <p:grpSpPr>
          <a:xfrm>
            <a:off x="2030920" y="2984498"/>
            <a:ext cx="9242571" cy="637647"/>
            <a:chOff x="1206452" y="2671216"/>
            <a:chExt cx="6931928" cy="47823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10" name="Google Shape;410;p23"/>
            <p:cNvSpPr/>
            <p:nvPr/>
          </p:nvSpPr>
          <p:spPr>
            <a:xfrm>
              <a:off x="1216675" y="2673051"/>
              <a:ext cx="1290000" cy="476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1" name="Google Shape;411;p23"/>
            <p:cNvSpPr txBox="1"/>
            <p:nvPr/>
          </p:nvSpPr>
          <p:spPr>
            <a:xfrm>
              <a:off x="1206452" y="2673049"/>
              <a:ext cx="1290000" cy="47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zh-TW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Fira Sans Extra Condensed Medium"/>
                  <a:sym typeface="Fira Sans Extra Condensed Medium"/>
                </a:rPr>
                <a:t>教育程度</a:t>
              </a:r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2572180" y="2671216"/>
              <a:ext cx="5566200" cy="47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3" name="Google Shape;413;p23"/>
            <p:cNvSpPr txBox="1"/>
            <p:nvPr/>
          </p:nvSpPr>
          <p:spPr>
            <a:xfrm flipH="1">
              <a:off x="2728561" y="2731700"/>
              <a:ext cx="5263658" cy="35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spcAft>
                  <a:spcPts val="0"/>
                </a:spcAft>
                <a:buClr>
                  <a:srgbClr val="000000"/>
                </a:buClr>
              </a:pP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(1)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未完成學業 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(2)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高中畢業 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(3)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高職畢業 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(4)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專科 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(5)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大學中 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(6)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學士 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(7)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碩士 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(8)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教授 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(9)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博士</a:t>
              </a:r>
              <a:endParaRPr lang="zh-TW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endParaRPr>
            </a:p>
          </p:txBody>
        </p:sp>
      </p:grpSp>
      <p:grpSp>
        <p:nvGrpSpPr>
          <p:cNvPr id="414" name="Google Shape;414;p23"/>
          <p:cNvGrpSpPr/>
          <p:nvPr/>
        </p:nvGrpSpPr>
        <p:grpSpPr>
          <a:xfrm>
            <a:off x="2030920" y="2122974"/>
            <a:ext cx="9242571" cy="640359"/>
            <a:chOff x="1206452" y="2142935"/>
            <a:chExt cx="6931928" cy="48026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15" name="Google Shape;415;p23"/>
            <p:cNvSpPr/>
            <p:nvPr/>
          </p:nvSpPr>
          <p:spPr>
            <a:xfrm>
              <a:off x="1216675" y="2146804"/>
              <a:ext cx="1290000" cy="476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6" name="Google Shape;416;p23"/>
            <p:cNvSpPr txBox="1"/>
            <p:nvPr/>
          </p:nvSpPr>
          <p:spPr>
            <a:xfrm>
              <a:off x="1206452" y="2146809"/>
              <a:ext cx="1290000" cy="47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zh-TW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Fira Sans Extra Condensed Medium"/>
                  <a:sym typeface="Fira Sans Extra Condensed Medium"/>
                </a:rPr>
                <a:t>公司單位</a:t>
              </a:r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2572180" y="2142935"/>
              <a:ext cx="5566200" cy="47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8" name="Google Shape;418;p23"/>
            <p:cNvSpPr txBox="1"/>
            <p:nvPr/>
          </p:nvSpPr>
          <p:spPr>
            <a:xfrm>
              <a:off x="2723083" y="2208633"/>
              <a:ext cx="5349736" cy="35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TW" sz="1600" b="1" kern="100" dirty="0">
                  <a:latin typeface="NSimSun" panose="02010609030101010101" pitchFamily="49" charset="-122"/>
                  <a:ea typeface="NSimSun" panose="02010609030101010101" pitchFamily="49" charset="-122"/>
                  <a:cs typeface="Times New Roman" panose="02020603050405020304" pitchFamily="18" charset="0"/>
                </a:rPr>
                <a:t>(1)</a:t>
              </a:r>
              <a:r>
                <a:rPr lang="zh-TW" altLang="en-US" sz="1600" b="1" kern="100" dirty="0">
                  <a:latin typeface="NSimSun" panose="02010609030101010101" pitchFamily="49" charset="-122"/>
                  <a:ea typeface="NSimSun" panose="02010609030101010101" pitchFamily="49" charset="-122"/>
                  <a:cs typeface="Times New Roman" panose="02020603050405020304" pitchFamily="18" charset="0"/>
                </a:rPr>
                <a:t>私人 </a:t>
              </a:r>
              <a:r>
                <a:rPr lang="en-US" altLang="zh-TW" sz="1600" b="1" kern="100" dirty="0">
                  <a:latin typeface="NSimSun" panose="02010609030101010101" pitchFamily="49" charset="-122"/>
                  <a:ea typeface="NSimSun" panose="02010609030101010101" pitchFamily="49" charset="-122"/>
                  <a:cs typeface="Times New Roman" panose="02020603050405020304" pitchFamily="18" charset="0"/>
                </a:rPr>
                <a:t>(2)</a:t>
              </a:r>
              <a:r>
                <a:rPr lang="zh-TW" altLang="en-US" sz="1600" b="1" kern="100" dirty="0">
                  <a:latin typeface="NSimSun" panose="02010609030101010101" pitchFamily="49" charset="-122"/>
                  <a:ea typeface="NSimSun" panose="02010609030101010101" pitchFamily="49" charset="-122"/>
                  <a:cs typeface="Times New Roman" panose="02020603050405020304" pitchFamily="18" charset="0"/>
                </a:rPr>
                <a:t>聯邦政府 </a:t>
              </a:r>
              <a:r>
                <a:rPr lang="en-US" altLang="zh-TW" sz="1600" b="1" kern="100" dirty="0">
                  <a:latin typeface="NSimSun" panose="02010609030101010101" pitchFamily="49" charset="-122"/>
                  <a:ea typeface="NSimSun" panose="02010609030101010101" pitchFamily="49" charset="-122"/>
                  <a:cs typeface="Times New Roman" panose="02020603050405020304" pitchFamily="18" charset="0"/>
                </a:rPr>
                <a:t>(3)</a:t>
              </a:r>
              <a:r>
                <a:rPr lang="zh-TW" altLang="en-US" sz="1600" b="1" kern="100" dirty="0">
                  <a:latin typeface="NSimSun" panose="02010609030101010101" pitchFamily="49" charset="-122"/>
                  <a:ea typeface="NSimSun" panose="02010609030101010101" pitchFamily="49" charset="-122"/>
                  <a:cs typeface="Times New Roman" panose="02020603050405020304" pitchFamily="18" charset="0"/>
                </a:rPr>
                <a:t>州政府 </a:t>
              </a:r>
              <a:r>
                <a:rPr lang="en-US" altLang="zh-TW" sz="1600" b="1" kern="100" dirty="0">
                  <a:latin typeface="NSimSun" panose="02010609030101010101" pitchFamily="49" charset="-122"/>
                  <a:ea typeface="NSimSun" panose="02010609030101010101" pitchFamily="49" charset="-122"/>
                  <a:cs typeface="Times New Roman" panose="02020603050405020304" pitchFamily="18" charset="0"/>
                </a:rPr>
                <a:t>(4)</a:t>
              </a:r>
              <a:r>
                <a:rPr lang="zh-TW" altLang="en-US" sz="1600" b="1" kern="100" dirty="0">
                  <a:latin typeface="NSimSun" panose="02010609030101010101" pitchFamily="49" charset="-122"/>
                  <a:ea typeface="NSimSun" panose="02010609030101010101" pitchFamily="49" charset="-122"/>
                  <a:cs typeface="Times New Roman" panose="02020603050405020304" pitchFamily="18" charset="0"/>
                </a:rPr>
                <a:t>地方政府 </a:t>
              </a:r>
              <a:r>
                <a:rPr lang="en-US" altLang="zh-TW" sz="1600" b="1" kern="100" dirty="0">
                  <a:latin typeface="NSimSun" panose="02010609030101010101" pitchFamily="49" charset="-122"/>
                  <a:ea typeface="NSimSun" panose="02010609030101010101" pitchFamily="49" charset="-122"/>
                  <a:cs typeface="Times New Roman" panose="02020603050405020304" pitchFamily="18" charset="0"/>
                </a:rPr>
                <a:t>(5)</a:t>
              </a:r>
              <a:r>
                <a:rPr lang="zh-TW" altLang="en-US" sz="1600" b="1" kern="100" dirty="0">
                  <a:latin typeface="NSimSun" panose="02010609030101010101" pitchFamily="49" charset="-122"/>
                  <a:ea typeface="NSimSun" panose="02010609030101010101" pitchFamily="49" charset="-122"/>
                  <a:cs typeface="Times New Roman" panose="02020603050405020304" pitchFamily="18" charset="0"/>
                </a:rPr>
                <a:t>自僱收入 </a:t>
              </a:r>
              <a:r>
                <a:rPr lang="en-US" altLang="zh-TW" sz="1600" b="1" kern="100" dirty="0">
                  <a:latin typeface="NSimSun" panose="02010609030101010101" pitchFamily="49" charset="-122"/>
                  <a:ea typeface="NSimSun" panose="02010609030101010101" pitchFamily="49" charset="-122"/>
                  <a:cs typeface="Times New Roman" panose="02020603050405020304" pitchFamily="18" charset="0"/>
                </a:rPr>
                <a:t>(6)</a:t>
              </a:r>
              <a:r>
                <a:rPr lang="zh-TW" altLang="en-US" sz="1600" b="1" kern="100" dirty="0">
                  <a:latin typeface="NSimSun" panose="02010609030101010101" pitchFamily="49" charset="-122"/>
                  <a:ea typeface="NSimSun" panose="02010609030101010101" pitchFamily="49" charset="-122"/>
                  <a:cs typeface="Times New Roman" panose="02020603050405020304" pitchFamily="18" charset="0"/>
                </a:rPr>
                <a:t>自僱非收入 </a:t>
              </a:r>
              <a:r>
                <a:rPr lang="en-US" altLang="zh-TW" sz="1600" b="1" kern="100" dirty="0">
                  <a:latin typeface="NSimSun" panose="02010609030101010101" pitchFamily="49" charset="-122"/>
                  <a:ea typeface="NSimSun" panose="02010609030101010101" pitchFamily="49" charset="-122"/>
                  <a:cs typeface="Times New Roman" panose="02020603050405020304" pitchFamily="18" charset="0"/>
                </a:rPr>
                <a:t>(7)</a:t>
              </a:r>
              <a:r>
                <a:rPr lang="zh-TW" altLang="en-US" sz="1600" b="1" kern="100" dirty="0">
                  <a:latin typeface="NSimSun" panose="02010609030101010101" pitchFamily="49" charset="-122"/>
                  <a:ea typeface="NSimSun" panose="02010609030101010101" pitchFamily="49" charset="-122"/>
                  <a:cs typeface="Times New Roman" panose="02020603050405020304" pitchFamily="18" charset="0"/>
                </a:rPr>
                <a:t>無收入工作</a:t>
              </a:r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2044552" y="1229977"/>
            <a:ext cx="9228940" cy="744961"/>
            <a:chOff x="1216675" y="1005982"/>
            <a:chExt cx="6921705" cy="558721"/>
          </a:xfrm>
          <a:solidFill>
            <a:schemeClr val="accent2">
              <a:lumMod val="75000"/>
            </a:schemeClr>
          </a:solidFill>
        </p:grpSpPr>
        <p:sp>
          <p:nvSpPr>
            <p:cNvPr id="425" name="Google Shape;425;p23"/>
            <p:cNvSpPr/>
            <p:nvPr/>
          </p:nvSpPr>
          <p:spPr>
            <a:xfrm>
              <a:off x="2572180" y="1005982"/>
              <a:ext cx="5566200" cy="548614"/>
            </a:xfrm>
            <a:prstGeom prst="rect">
              <a:avLst/>
            </a:prstGeom>
            <a:solidFill>
              <a:srgbClr val="FFFF00">
                <a:alpha val="65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8FC03F"/>
                </a:solidFill>
                <a:cs typeface="Arial"/>
                <a:sym typeface="Arial"/>
              </a:endParaRPr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4236898" y="1044033"/>
              <a:ext cx="2257208" cy="47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zh-TW" altLang="en-US" sz="2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Fira Sans Extra Condensed Medium"/>
                  <a:sym typeface="Fira Sans Extra Condensed Medium"/>
                </a:rPr>
                <a:t>屬　性　條　件</a:t>
              </a:r>
              <a:endParaRPr sz="2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1216675" y="1016122"/>
              <a:ext cx="1290000" cy="548581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zh-TW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Fira Sans Extra Condensed Medium"/>
                  <a:sym typeface="Fira Sans Extra Condensed Medium"/>
                </a:rPr>
                <a:t>屬　性</a:t>
              </a: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2030920" y="5417284"/>
            <a:ext cx="9242571" cy="637644"/>
            <a:chOff x="1206452" y="4255852"/>
            <a:chExt cx="6931928" cy="47823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30" name="Google Shape;430;p23"/>
            <p:cNvSpPr/>
            <p:nvPr/>
          </p:nvSpPr>
          <p:spPr>
            <a:xfrm>
              <a:off x="1216675" y="4257682"/>
              <a:ext cx="1290000" cy="476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1206452" y="4257685"/>
              <a:ext cx="1290000" cy="476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spcAft>
                  <a:spcPts val="0"/>
                </a:spcAft>
                <a:buClr>
                  <a:srgbClr val="000000"/>
                </a:buClr>
              </a:pPr>
              <a:r>
                <a:rPr lang="zh-TW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Fira Sans Extra Condensed Medium"/>
                </a:rPr>
                <a:t>家庭關係</a:t>
              </a:r>
              <a:endParaRPr lang="zh-TW" altLang="zh-TW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2572180" y="4255852"/>
              <a:ext cx="5566200" cy="47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3" name="Google Shape;433;p23"/>
            <p:cNvSpPr txBox="1"/>
            <p:nvPr/>
          </p:nvSpPr>
          <p:spPr>
            <a:xfrm flipH="1">
              <a:off x="2728561" y="4315852"/>
              <a:ext cx="5183700" cy="35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spcAft>
                  <a:spcPts val="0"/>
                </a:spcAft>
                <a:buClr>
                  <a:srgbClr val="000000"/>
                </a:buClr>
              </a:pP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(1)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無家庭 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(2)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有小孩 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(3)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未結婚 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(4)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老公 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(5)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老婆 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(6)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有對象</a:t>
              </a:r>
              <a:endParaRPr lang="zh-TW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endParaRPr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2044551" y="4574262"/>
            <a:ext cx="9242571" cy="640352"/>
            <a:chOff x="1206452" y="3727571"/>
            <a:chExt cx="6931928" cy="48026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35" name="Google Shape;435;p23"/>
            <p:cNvSpPr/>
            <p:nvPr/>
          </p:nvSpPr>
          <p:spPr>
            <a:xfrm>
              <a:off x="1216675" y="3731435"/>
              <a:ext cx="1290000" cy="476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6" name="Google Shape;436;p23"/>
            <p:cNvSpPr txBox="1"/>
            <p:nvPr/>
          </p:nvSpPr>
          <p:spPr>
            <a:xfrm>
              <a:off x="1206452" y="3731445"/>
              <a:ext cx="1290000" cy="47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spcAft>
                  <a:spcPts val="0"/>
                </a:spcAft>
                <a:buClr>
                  <a:srgbClr val="000000"/>
                </a:buClr>
              </a:pPr>
              <a:r>
                <a:rPr lang="zh-TW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Fira Sans Extra Condensed Medium"/>
                </a:rPr>
                <a:t>性　別</a:t>
              </a:r>
              <a:endParaRPr lang="zh-TW" altLang="zh-TW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</a:endParaRPr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2572180" y="3727571"/>
              <a:ext cx="5566200" cy="47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2718338" y="3787571"/>
              <a:ext cx="1432137" cy="35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spcAft>
                  <a:spcPts val="0"/>
                </a:spcAft>
                <a:buClr>
                  <a:srgbClr val="000000"/>
                </a:buClr>
              </a:pP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(1)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男  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(2)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女</a:t>
              </a:r>
              <a:endParaRPr lang="zh-TW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473688" y="1352437"/>
            <a:ext cx="1570864" cy="47426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英</a:t>
            </a:r>
          </a:p>
        </p:txBody>
      </p:sp>
      <p:sp>
        <p:nvSpPr>
          <p:cNvPr id="42" name="矩形 41"/>
          <p:cNvSpPr/>
          <p:nvPr/>
        </p:nvSpPr>
        <p:spPr>
          <a:xfrm>
            <a:off x="487319" y="2242499"/>
            <a:ext cx="1570863" cy="44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Work_class</a:t>
            </a:r>
            <a:endParaRPr lang="en-US" altLang="zh-TW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87319" y="3897890"/>
            <a:ext cx="1570863" cy="4515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Marital.status</a:t>
            </a:r>
            <a:endParaRPr lang="zh-TW" altLang="en-US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73688" y="3082092"/>
            <a:ext cx="1570863" cy="4214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Education</a:t>
            </a:r>
          </a:p>
        </p:txBody>
      </p:sp>
      <p:sp>
        <p:nvSpPr>
          <p:cNvPr id="57" name="矩形 56"/>
          <p:cNvSpPr/>
          <p:nvPr/>
        </p:nvSpPr>
        <p:spPr>
          <a:xfrm>
            <a:off x="487319" y="4666409"/>
            <a:ext cx="1570863" cy="4214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Sex</a:t>
            </a:r>
          </a:p>
        </p:txBody>
      </p:sp>
      <p:sp>
        <p:nvSpPr>
          <p:cNvPr id="58" name="矩形 57"/>
          <p:cNvSpPr/>
          <p:nvPr/>
        </p:nvSpPr>
        <p:spPr>
          <a:xfrm>
            <a:off x="460057" y="5548550"/>
            <a:ext cx="1570863" cy="4214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Relationship</a:t>
            </a:r>
          </a:p>
        </p:txBody>
      </p:sp>
      <p:cxnSp>
        <p:nvCxnSpPr>
          <p:cNvPr id="61" name="直線接點 60"/>
          <p:cNvCxnSpPr/>
          <p:nvPr/>
        </p:nvCxnSpPr>
        <p:spPr>
          <a:xfrm>
            <a:off x="-491727" y="652153"/>
            <a:ext cx="3579563" cy="4334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V="1">
            <a:off x="-265572" y="836630"/>
            <a:ext cx="2147003" cy="6496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>
            <a:off x="8059645" y="6526051"/>
            <a:ext cx="3579563" cy="4334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oogle Shape;306;p32"/>
          <p:cNvSpPr/>
          <p:nvPr/>
        </p:nvSpPr>
        <p:spPr>
          <a:xfrm>
            <a:off x="11592270" y="6368626"/>
            <a:ext cx="367764" cy="314851"/>
          </a:xfrm>
          <a:prstGeom prst="ellipse">
            <a:avLst/>
          </a:prstGeom>
          <a:solidFill>
            <a:srgbClr val="BFD369"/>
          </a:solidFill>
          <a:ln>
            <a:solidFill>
              <a:srgbClr val="BFD36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9" name="Google Shape;306;p32"/>
          <p:cNvSpPr/>
          <p:nvPr/>
        </p:nvSpPr>
        <p:spPr>
          <a:xfrm>
            <a:off x="2772252" y="510595"/>
            <a:ext cx="367764" cy="314851"/>
          </a:xfrm>
          <a:prstGeom prst="ellipse">
            <a:avLst/>
          </a:prstGeom>
          <a:solidFill>
            <a:srgbClr val="BFD369"/>
          </a:solidFill>
          <a:ln>
            <a:solidFill>
              <a:srgbClr val="BFD36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71" name="Google Shape;306;p32"/>
          <p:cNvSpPr/>
          <p:nvPr/>
        </p:nvSpPr>
        <p:spPr>
          <a:xfrm>
            <a:off x="11592270" y="287907"/>
            <a:ext cx="367764" cy="314851"/>
          </a:xfrm>
          <a:prstGeom prst="ellipse">
            <a:avLst/>
          </a:prstGeom>
          <a:solidFill>
            <a:srgbClr val="BFD369"/>
          </a:solidFill>
          <a:ln>
            <a:solidFill>
              <a:srgbClr val="BFD36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72" name="直線接點 71"/>
          <p:cNvCxnSpPr/>
          <p:nvPr/>
        </p:nvCxnSpPr>
        <p:spPr>
          <a:xfrm rot="16200000">
            <a:off x="9988538" y="2308917"/>
            <a:ext cx="3579563" cy="4334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438;p23"/>
          <p:cNvSpPr txBox="1"/>
          <p:nvPr/>
        </p:nvSpPr>
        <p:spPr>
          <a:xfrm>
            <a:off x="6740459" y="4159628"/>
            <a:ext cx="1016261" cy="42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spcAft>
                <a:spcPts val="0"/>
              </a:spcAft>
              <a:buClr>
                <a:srgbClr val="000000"/>
              </a:buClr>
            </a:pPr>
            <a:endParaRPr lang="zh-TW" altLang="zh-TW" sz="16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Roboto"/>
            </a:endParaRPr>
          </a:p>
        </p:txBody>
      </p:sp>
      <p:sp>
        <p:nvSpPr>
          <p:cNvPr id="62" name="Google Shape;438;p23"/>
          <p:cNvSpPr txBox="1"/>
          <p:nvPr/>
        </p:nvSpPr>
        <p:spPr>
          <a:xfrm>
            <a:off x="9467953" y="4010690"/>
            <a:ext cx="1469646" cy="42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spcAft>
                <a:spcPts val="0"/>
              </a:spcAft>
              <a:buClr>
                <a:srgbClr val="000000"/>
              </a:buClr>
            </a:pPr>
            <a:r>
              <a:rPr lang="en-US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(</a:t>
            </a:r>
            <a:r>
              <a:rPr lang="zh-TW" altLang="en-US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配偶為軍人</a:t>
            </a:r>
            <a:r>
              <a:rPr lang="en-US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)</a:t>
            </a:r>
            <a:endParaRPr lang="zh-TW" altLang="zh-TW" sz="16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Roboto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044550" y="3753340"/>
            <a:ext cx="9242571" cy="7051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2058182" y="5382103"/>
            <a:ext cx="9242571" cy="7051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92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425;p23"/>
          <p:cNvSpPr/>
          <p:nvPr/>
        </p:nvSpPr>
        <p:spPr>
          <a:xfrm>
            <a:off x="9809322" y="4827506"/>
            <a:ext cx="2809875" cy="2752725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11707764" y="-237426"/>
            <a:ext cx="1151" cy="4385626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380757" y="2752313"/>
            <a:ext cx="40352" cy="3981892"/>
          </a:xfrm>
          <a:prstGeom prst="line">
            <a:avLst/>
          </a:prstGeom>
          <a:ln w="76200">
            <a:solidFill>
              <a:srgbClr val="FB8E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ABAFBB6-FD4D-40B8-819A-6789B30C3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422270"/>
              </p:ext>
            </p:extLst>
          </p:nvPr>
        </p:nvGraphicFramePr>
        <p:xfrm>
          <a:off x="1786174" y="750480"/>
          <a:ext cx="8261193" cy="564520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427468">
                  <a:extLst>
                    <a:ext uri="{9D8B030D-6E8A-4147-A177-3AD203B41FA5}">
                      <a16:colId xmlns:a16="http://schemas.microsoft.com/office/drawing/2014/main" val="3062152805"/>
                    </a:ext>
                  </a:extLst>
                </a:gridCol>
                <a:gridCol w="1767343">
                  <a:extLst>
                    <a:ext uri="{9D8B030D-6E8A-4147-A177-3AD203B41FA5}">
                      <a16:colId xmlns:a16="http://schemas.microsoft.com/office/drawing/2014/main" val="3618100370"/>
                    </a:ext>
                  </a:extLst>
                </a:gridCol>
                <a:gridCol w="1688794">
                  <a:extLst>
                    <a:ext uri="{9D8B030D-6E8A-4147-A177-3AD203B41FA5}">
                      <a16:colId xmlns:a16="http://schemas.microsoft.com/office/drawing/2014/main" val="604334266"/>
                    </a:ext>
                  </a:extLst>
                </a:gridCol>
                <a:gridCol w="1688794">
                  <a:extLst>
                    <a:ext uri="{9D8B030D-6E8A-4147-A177-3AD203B41FA5}">
                      <a16:colId xmlns:a16="http://schemas.microsoft.com/office/drawing/2014/main" val="3113102056"/>
                    </a:ext>
                  </a:extLst>
                </a:gridCol>
                <a:gridCol w="1688794">
                  <a:extLst>
                    <a:ext uri="{9D8B030D-6E8A-4147-A177-3AD203B41FA5}">
                      <a16:colId xmlns:a16="http://schemas.microsoft.com/office/drawing/2014/main" val="182059273"/>
                    </a:ext>
                  </a:extLst>
                </a:gridCol>
              </a:tblGrid>
              <a:tr h="62724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性別</a:t>
                      </a:r>
                      <a:endParaRPr lang="zh-TW" alt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年紀</a:t>
                      </a:r>
                      <a:endParaRPr lang="zh-TW" alt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公司單位</a:t>
                      </a:r>
                      <a:endParaRPr lang="zh-TW" alt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每週工作時數</a:t>
                      </a:r>
                      <a:endParaRPr lang="zh-TW" alt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收入</a:t>
                      </a:r>
                      <a:endParaRPr lang="zh-TW" alt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7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736857"/>
                  </a:ext>
                </a:extLst>
              </a:tr>
              <a:tr h="627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82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18</a:t>
                      </a:r>
                      <a:endParaRPr lang="zh-TW" altLang="en-US" sz="1800" b="1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&lt;=50K</a:t>
                      </a:r>
                      <a:endParaRPr 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801891"/>
                  </a:ext>
                </a:extLst>
              </a:tr>
              <a:tr h="627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41</a:t>
                      </a:r>
                      <a:endParaRPr lang="zh-TW" altLang="en-US" sz="1800" b="1" i="0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40</a:t>
                      </a:r>
                      <a:endParaRPr lang="zh-TW" altLang="en-US" sz="1800" b="1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&lt;=50K</a:t>
                      </a:r>
                      <a:endParaRPr 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323632"/>
                  </a:ext>
                </a:extLst>
              </a:tr>
              <a:tr h="627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54</a:t>
                      </a:r>
                      <a:endParaRPr lang="zh-TW" altLang="en-US" sz="1800" b="1" i="0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40</a:t>
                      </a:r>
                      <a:endParaRPr lang="zh-TW" altLang="en-US" sz="1800" b="1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&lt;=50K</a:t>
                      </a:r>
                      <a:endParaRPr 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750219"/>
                  </a:ext>
                </a:extLst>
              </a:tr>
              <a:tr h="627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34</a:t>
                      </a:r>
                      <a:endParaRPr lang="zh-TW" altLang="en-US" sz="1800" b="1" i="0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45</a:t>
                      </a:r>
                      <a:endParaRPr lang="zh-TW" altLang="en-US" sz="1800" b="1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&lt;=50K</a:t>
                      </a:r>
                      <a:endParaRPr 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742520"/>
                  </a:ext>
                </a:extLst>
              </a:tr>
              <a:tr h="627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38</a:t>
                      </a:r>
                      <a:endParaRPr lang="zh-TW" altLang="en-US" sz="1800" b="1" i="0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40</a:t>
                      </a:r>
                      <a:endParaRPr lang="zh-TW" altLang="en-US" sz="1800" b="1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&lt;=50K</a:t>
                      </a:r>
                      <a:endParaRPr 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553659"/>
                  </a:ext>
                </a:extLst>
              </a:tr>
              <a:tr h="62724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</a:t>
                      </a:r>
                      <a:endParaRPr lang="zh-TW" altLang="en-US" sz="1800" b="1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68</a:t>
                      </a:r>
                      <a:endParaRPr lang="zh-TW" altLang="en-US" sz="1800" b="1" i="0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</a:t>
                      </a:r>
                      <a:endParaRPr lang="zh-TW" altLang="en-US" sz="1800" b="1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40</a:t>
                      </a:r>
                      <a:endParaRPr lang="zh-TW" altLang="en-US" sz="1800" b="1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&lt;=50K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724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</a:t>
                      </a:r>
                      <a:endParaRPr lang="zh-TW" altLang="en-US" sz="1800" b="1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74</a:t>
                      </a:r>
                      <a:endParaRPr lang="zh-TW" altLang="en-US" sz="1800" b="1" i="0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</a:t>
                      </a:r>
                      <a:endParaRPr lang="zh-TW" altLang="en-US" sz="1800" b="1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</a:t>
                      </a:r>
                      <a:endParaRPr lang="zh-TW" altLang="en-US" sz="1800" b="1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&gt;50K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724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</a:t>
                      </a:r>
                      <a:endParaRPr lang="zh-TW" altLang="en-US" sz="1800" b="1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45</a:t>
                      </a:r>
                      <a:endParaRPr lang="zh-TW" altLang="en-US" sz="1800" b="1" i="0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</a:t>
                      </a:r>
                      <a:endParaRPr lang="zh-TW" altLang="en-US" sz="1800" b="1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30</a:t>
                      </a:r>
                      <a:endParaRPr lang="zh-TW" altLang="en-US" sz="1800" b="1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&lt;50k</a:t>
                      </a:r>
                      <a:endParaRPr lang="en-US" sz="1800" b="1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圓角矩形 3"/>
          <p:cNvSpPr/>
          <p:nvPr/>
        </p:nvSpPr>
        <p:spPr>
          <a:xfrm>
            <a:off x="1710365" y="1307666"/>
            <a:ext cx="8246022" cy="5088020"/>
          </a:xfrm>
          <a:prstGeom prst="roundRect">
            <a:avLst>
              <a:gd name="adj" fmla="val 835"/>
            </a:avLst>
          </a:prstGeom>
          <a:noFill/>
          <a:ln w="76200">
            <a:solidFill>
              <a:srgbClr val="FFC000">
                <a:alpha val="6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Google Shape;425;p23"/>
          <p:cNvSpPr/>
          <p:nvPr/>
        </p:nvSpPr>
        <p:spPr>
          <a:xfrm>
            <a:off x="12475550" y="3365426"/>
            <a:ext cx="1453472" cy="1290944"/>
          </a:xfrm>
          <a:prstGeom prst="ellipse">
            <a:avLst/>
          </a:prstGeom>
          <a:solidFill>
            <a:srgbClr val="8FC03F"/>
          </a:solidFill>
          <a:ln>
            <a:solidFill>
              <a:srgbClr val="BFD369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844C32-9397-4530-BA4B-E2C344C198D3}"/>
              </a:ext>
            </a:extLst>
          </p:cNvPr>
          <p:cNvSpPr txBox="1"/>
          <p:nvPr/>
        </p:nvSpPr>
        <p:spPr>
          <a:xfrm>
            <a:off x="4500416" y="235153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以收入高低為準</a:t>
            </a:r>
          </a:p>
        </p:txBody>
      </p:sp>
      <p:sp>
        <p:nvSpPr>
          <p:cNvPr id="10" name="矩形 9"/>
          <p:cNvSpPr/>
          <p:nvPr/>
        </p:nvSpPr>
        <p:spPr>
          <a:xfrm>
            <a:off x="12667748" y="3672915"/>
            <a:ext cx="12170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TW" sz="20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Simple</a:t>
            </a:r>
          </a:p>
          <a:p>
            <a:pPr algn="just"/>
            <a:r>
              <a:rPr lang="en-US" altLang="zh-TW" sz="2000" b="1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KMeans</a:t>
            </a:r>
            <a:endParaRPr lang="en-US" altLang="zh-TW" sz="20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Google Shape;425;p23"/>
          <p:cNvSpPr/>
          <p:nvPr/>
        </p:nvSpPr>
        <p:spPr>
          <a:xfrm>
            <a:off x="11435097" y="-743736"/>
            <a:ext cx="701042" cy="674748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cxnSp>
        <p:nvCxnSpPr>
          <p:cNvPr id="24" name="直線接點 23"/>
          <p:cNvCxnSpPr/>
          <p:nvPr/>
        </p:nvCxnSpPr>
        <p:spPr>
          <a:xfrm flipH="1">
            <a:off x="11023927" y="-2579400"/>
            <a:ext cx="64086" cy="4433743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8353521" y="1382410"/>
            <a:ext cx="1631293" cy="490813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Google Shape;425;p23"/>
          <p:cNvSpPr/>
          <p:nvPr/>
        </p:nvSpPr>
        <p:spPr>
          <a:xfrm>
            <a:off x="4071561" y="392659"/>
            <a:ext cx="312132" cy="285488"/>
          </a:xfrm>
          <a:prstGeom prst="ellipse">
            <a:avLst/>
          </a:prstGeom>
          <a:solidFill>
            <a:srgbClr val="8FC03F">
              <a:alpha val="9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50" name="Google Shape;425;p23"/>
          <p:cNvSpPr/>
          <p:nvPr/>
        </p:nvSpPr>
        <p:spPr>
          <a:xfrm>
            <a:off x="7615617" y="407894"/>
            <a:ext cx="312132" cy="285488"/>
          </a:xfrm>
          <a:prstGeom prst="ellipse">
            <a:avLst/>
          </a:prstGeom>
          <a:solidFill>
            <a:srgbClr val="8FC03F">
              <a:alpha val="9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53" name="Google Shape;425;p23"/>
          <p:cNvSpPr/>
          <p:nvPr/>
        </p:nvSpPr>
        <p:spPr>
          <a:xfrm>
            <a:off x="-1427940" y="-1794787"/>
            <a:ext cx="3337560" cy="3164364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54" name="Google Shape;425;p23"/>
          <p:cNvSpPr/>
          <p:nvPr/>
        </p:nvSpPr>
        <p:spPr>
          <a:xfrm>
            <a:off x="-793218" y="796347"/>
            <a:ext cx="1586436" cy="1436138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0844C32-9397-4530-BA4B-E2C344C198D3}"/>
              </a:ext>
            </a:extLst>
          </p:cNvPr>
          <p:cNvSpPr txBox="1"/>
          <p:nvPr/>
        </p:nvSpPr>
        <p:spPr>
          <a:xfrm>
            <a:off x="353631" y="376496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TW" altLang="en-US" dirty="0"/>
              <a:t>研究一</a:t>
            </a:r>
          </a:p>
        </p:txBody>
      </p:sp>
      <p:sp>
        <p:nvSpPr>
          <p:cNvPr id="56" name="矩形 55"/>
          <p:cNvSpPr/>
          <p:nvPr/>
        </p:nvSpPr>
        <p:spPr>
          <a:xfrm flipH="1">
            <a:off x="149690" y="122265"/>
            <a:ext cx="173095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 rot="16200000" flipH="1">
            <a:off x="1392598" y="-1093526"/>
            <a:ext cx="173095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Google Shape;425;p23"/>
          <p:cNvSpPr/>
          <p:nvPr/>
        </p:nvSpPr>
        <p:spPr>
          <a:xfrm>
            <a:off x="8713318" y="6338505"/>
            <a:ext cx="2192008" cy="2142040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60" name="Google Shape;425;p23"/>
          <p:cNvSpPr/>
          <p:nvPr/>
        </p:nvSpPr>
        <p:spPr>
          <a:xfrm>
            <a:off x="10131604" y="5850363"/>
            <a:ext cx="266501" cy="265393"/>
          </a:xfrm>
          <a:prstGeom prst="ellipse">
            <a:avLst/>
          </a:prstGeom>
          <a:solidFill>
            <a:srgbClr val="92D05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61" name="Google Shape;305;p32"/>
          <p:cNvSpPr/>
          <p:nvPr/>
        </p:nvSpPr>
        <p:spPr>
          <a:xfrm>
            <a:off x="10884788" y="5961347"/>
            <a:ext cx="401580" cy="328852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0228156" y="5627614"/>
            <a:ext cx="16113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Simple</a:t>
            </a:r>
          </a:p>
          <a:p>
            <a:pPr algn="just"/>
            <a:r>
              <a:rPr lang="en-US" altLang="zh-TW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Kmeans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3" name="Google Shape;305;p32"/>
          <p:cNvSpPr/>
          <p:nvPr/>
        </p:nvSpPr>
        <p:spPr>
          <a:xfrm>
            <a:off x="10941649" y="5317670"/>
            <a:ext cx="306357" cy="26742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4" name="Google Shape;305;p32"/>
          <p:cNvSpPr/>
          <p:nvPr/>
        </p:nvSpPr>
        <p:spPr>
          <a:xfrm>
            <a:off x="11715971" y="5329727"/>
            <a:ext cx="306357" cy="267429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5" name="矩形 64"/>
          <p:cNvSpPr/>
          <p:nvPr/>
        </p:nvSpPr>
        <p:spPr>
          <a:xfrm rot="16200000" flipH="1">
            <a:off x="10655678" y="5364107"/>
            <a:ext cx="173095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Google Shape;305;p32"/>
          <p:cNvSpPr/>
          <p:nvPr/>
        </p:nvSpPr>
        <p:spPr>
          <a:xfrm>
            <a:off x="9891785" y="6372010"/>
            <a:ext cx="336371" cy="33403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7" name="矩形 66"/>
          <p:cNvSpPr/>
          <p:nvPr/>
        </p:nvSpPr>
        <p:spPr>
          <a:xfrm flipH="1">
            <a:off x="11856416" y="4148316"/>
            <a:ext cx="173095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8" name="圖片 6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3" b="35537" l="2990" r="29021">
                        <a14:foregroundMark x1="11186" y1="15525" x2="11186" y2="15525"/>
                        <a14:foregroundMark x1="14536" y1="10976" x2="14536" y2="10976"/>
                        <a14:foregroundMark x1="22887" y1="22498" x2="22887" y2="22498"/>
                        <a14:foregroundMark x1="25309" y1="14130" x2="25309" y2="14130"/>
                        <a14:foregroundMark x1="24072" y1="25167" x2="24072" y2="25167"/>
                        <a14:foregroundMark x1="25155" y1="28563" x2="25155" y2="28563"/>
                        <a14:foregroundMark x1="26753" y1="31595" x2="26753" y2="31595"/>
                        <a14:foregroundMark x1="10928" y1="22923" x2="10928" y2="22923"/>
                        <a14:foregroundMark x1="8041" y1="26198" x2="8041" y2="26198"/>
                        <a14:foregroundMark x1="13875" y1="10440" x2="14940" y2="10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2" t="6033" r="69650" b="64038"/>
          <a:stretch/>
        </p:blipFill>
        <p:spPr>
          <a:xfrm>
            <a:off x="-404755" y="3894379"/>
            <a:ext cx="3508122" cy="3275279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609" b="71073" l="7230" r="169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9" t="54893" r="81622" b="27092"/>
          <a:stretch/>
        </p:blipFill>
        <p:spPr>
          <a:xfrm>
            <a:off x="-118010" y="2069109"/>
            <a:ext cx="1172744" cy="1366408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57" b="34566" l="44742" r="67990">
                        <a14:foregroundMark x1="50979" y1="32747" x2="54742" y2="32505"/>
                        <a14:foregroundMark x1="49072" y1="30928" x2="50155" y2="29351"/>
                        <a14:foregroundMark x1="51392" y1="28502" x2="50979" y2="25227"/>
                        <a14:foregroundMark x1="50258" y1="14190" x2="50619" y2="13645"/>
                        <a14:foregroundMark x1="61495" y1="18981" x2="61495" y2="18981"/>
                        <a14:foregroundMark x1="62113" y1="24378" x2="62113" y2="24378"/>
                        <a14:foregroundMark x1="56649" y1="29048" x2="56649" y2="29048"/>
                        <a14:foregroundMark x1="62216" y1="23711" x2="62216" y2="23711"/>
                        <a14:foregroundMark x1="64639" y1="29654" x2="64639" y2="29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53" r="31995" b="65248"/>
          <a:stretch/>
        </p:blipFill>
        <p:spPr>
          <a:xfrm>
            <a:off x="12708009" y="1475441"/>
            <a:ext cx="1429283" cy="1777534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D0844C32-9397-4530-BA4B-E2C344C198D3}"/>
              </a:ext>
            </a:extLst>
          </p:cNvPr>
          <p:cNvSpPr txBox="1"/>
          <p:nvPr/>
        </p:nvSpPr>
        <p:spPr>
          <a:xfrm>
            <a:off x="11740830" y="3266409"/>
            <a:ext cx="4954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算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法 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787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425;p23"/>
          <p:cNvSpPr/>
          <p:nvPr/>
        </p:nvSpPr>
        <p:spPr>
          <a:xfrm>
            <a:off x="9809322" y="4827506"/>
            <a:ext cx="2809875" cy="2752725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11707764" y="-237426"/>
            <a:ext cx="1151" cy="4385626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"/>
          <a:stretch/>
        </p:blipFill>
        <p:spPr bwMode="auto">
          <a:xfrm>
            <a:off x="2033738" y="641050"/>
            <a:ext cx="8061396" cy="59388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5" name="直線接點 24"/>
          <p:cNvCxnSpPr/>
          <p:nvPr/>
        </p:nvCxnSpPr>
        <p:spPr>
          <a:xfrm>
            <a:off x="380757" y="2752313"/>
            <a:ext cx="40352" cy="3981892"/>
          </a:xfrm>
          <a:prstGeom prst="line">
            <a:avLst/>
          </a:prstGeom>
          <a:ln w="76200">
            <a:solidFill>
              <a:srgbClr val="FB8E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425;p23"/>
          <p:cNvSpPr/>
          <p:nvPr/>
        </p:nvSpPr>
        <p:spPr>
          <a:xfrm>
            <a:off x="12460603" y="3401486"/>
            <a:ext cx="1453472" cy="1290944"/>
          </a:xfrm>
          <a:prstGeom prst="ellipse">
            <a:avLst/>
          </a:prstGeom>
          <a:solidFill>
            <a:srgbClr val="8FC03F"/>
          </a:solidFill>
          <a:ln>
            <a:solidFill>
              <a:srgbClr val="BFD369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844C32-9397-4530-BA4B-E2C344C198D3}"/>
              </a:ext>
            </a:extLst>
          </p:cNvPr>
          <p:cNvSpPr txBox="1"/>
          <p:nvPr/>
        </p:nvSpPr>
        <p:spPr>
          <a:xfrm>
            <a:off x="4656360" y="243015"/>
            <a:ext cx="280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操  作  流  程  </a:t>
            </a:r>
          </a:p>
        </p:txBody>
      </p:sp>
      <p:sp>
        <p:nvSpPr>
          <p:cNvPr id="10" name="矩形 9"/>
          <p:cNvSpPr/>
          <p:nvPr/>
        </p:nvSpPr>
        <p:spPr>
          <a:xfrm>
            <a:off x="12667748" y="3672915"/>
            <a:ext cx="12170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TW" sz="20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Simple</a:t>
            </a:r>
          </a:p>
          <a:p>
            <a:pPr algn="just"/>
            <a:r>
              <a:rPr lang="en-US" altLang="zh-TW" sz="2000" b="1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KMeans</a:t>
            </a:r>
            <a:endParaRPr lang="en-US" altLang="zh-TW" sz="20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Google Shape;425;p23"/>
          <p:cNvSpPr/>
          <p:nvPr/>
        </p:nvSpPr>
        <p:spPr>
          <a:xfrm>
            <a:off x="11435097" y="-743736"/>
            <a:ext cx="701042" cy="674748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cxnSp>
        <p:nvCxnSpPr>
          <p:cNvPr id="24" name="直線接點 23"/>
          <p:cNvCxnSpPr/>
          <p:nvPr/>
        </p:nvCxnSpPr>
        <p:spPr>
          <a:xfrm flipH="1">
            <a:off x="11023927" y="-2579400"/>
            <a:ext cx="64086" cy="4433743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425;p23"/>
          <p:cNvSpPr/>
          <p:nvPr/>
        </p:nvSpPr>
        <p:spPr>
          <a:xfrm>
            <a:off x="4071561" y="392659"/>
            <a:ext cx="312132" cy="285488"/>
          </a:xfrm>
          <a:prstGeom prst="ellipse">
            <a:avLst/>
          </a:prstGeom>
          <a:solidFill>
            <a:srgbClr val="8FC03F">
              <a:alpha val="9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50" name="Google Shape;425;p23"/>
          <p:cNvSpPr/>
          <p:nvPr/>
        </p:nvSpPr>
        <p:spPr>
          <a:xfrm>
            <a:off x="7615617" y="407894"/>
            <a:ext cx="312132" cy="285488"/>
          </a:xfrm>
          <a:prstGeom prst="ellipse">
            <a:avLst/>
          </a:prstGeom>
          <a:solidFill>
            <a:srgbClr val="8FC03F">
              <a:alpha val="9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53" name="Google Shape;425;p23"/>
          <p:cNvSpPr/>
          <p:nvPr/>
        </p:nvSpPr>
        <p:spPr>
          <a:xfrm>
            <a:off x="-1427940" y="-1794787"/>
            <a:ext cx="3337560" cy="3164364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54" name="Google Shape;425;p23"/>
          <p:cNvSpPr/>
          <p:nvPr/>
        </p:nvSpPr>
        <p:spPr>
          <a:xfrm>
            <a:off x="-793218" y="796347"/>
            <a:ext cx="1586436" cy="1436138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56" name="矩形 55"/>
          <p:cNvSpPr/>
          <p:nvPr/>
        </p:nvSpPr>
        <p:spPr>
          <a:xfrm flipH="1">
            <a:off x="149690" y="122265"/>
            <a:ext cx="173095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 rot="16200000" flipH="1">
            <a:off x="1392598" y="-1093526"/>
            <a:ext cx="173095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Google Shape;425;p23"/>
          <p:cNvSpPr/>
          <p:nvPr/>
        </p:nvSpPr>
        <p:spPr>
          <a:xfrm>
            <a:off x="8713318" y="6338505"/>
            <a:ext cx="2192008" cy="2142040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60" name="Google Shape;425;p23"/>
          <p:cNvSpPr/>
          <p:nvPr/>
        </p:nvSpPr>
        <p:spPr>
          <a:xfrm>
            <a:off x="10131604" y="5850363"/>
            <a:ext cx="266501" cy="265393"/>
          </a:xfrm>
          <a:prstGeom prst="ellipse">
            <a:avLst/>
          </a:prstGeom>
          <a:solidFill>
            <a:srgbClr val="92D05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61" name="Google Shape;305;p32"/>
          <p:cNvSpPr/>
          <p:nvPr/>
        </p:nvSpPr>
        <p:spPr>
          <a:xfrm>
            <a:off x="10884788" y="5961347"/>
            <a:ext cx="401580" cy="328852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0228156" y="5627614"/>
            <a:ext cx="16113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Simple</a:t>
            </a:r>
          </a:p>
          <a:p>
            <a:pPr algn="just"/>
            <a:r>
              <a:rPr lang="en-US" altLang="zh-TW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Kmeans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3" name="Google Shape;305;p32"/>
          <p:cNvSpPr/>
          <p:nvPr/>
        </p:nvSpPr>
        <p:spPr>
          <a:xfrm>
            <a:off x="10941649" y="5317670"/>
            <a:ext cx="306357" cy="26742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4" name="Google Shape;305;p32"/>
          <p:cNvSpPr/>
          <p:nvPr/>
        </p:nvSpPr>
        <p:spPr>
          <a:xfrm>
            <a:off x="11715971" y="5329727"/>
            <a:ext cx="306357" cy="267429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5" name="矩形 64"/>
          <p:cNvSpPr/>
          <p:nvPr/>
        </p:nvSpPr>
        <p:spPr>
          <a:xfrm rot="16200000" flipH="1">
            <a:off x="10655678" y="5364107"/>
            <a:ext cx="173095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Google Shape;305;p32"/>
          <p:cNvSpPr/>
          <p:nvPr/>
        </p:nvSpPr>
        <p:spPr>
          <a:xfrm>
            <a:off x="9891785" y="6372010"/>
            <a:ext cx="336371" cy="33403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7" name="矩形 66"/>
          <p:cNvSpPr/>
          <p:nvPr/>
        </p:nvSpPr>
        <p:spPr>
          <a:xfrm flipH="1">
            <a:off x="11856416" y="4148316"/>
            <a:ext cx="173095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8" name="圖片 6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3" b="35537" l="2990" r="29021">
                        <a14:foregroundMark x1="11186" y1="15525" x2="11186" y2="15525"/>
                        <a14:foregroundMark x1="14536" y1="10976" x2="14536" y2="10976"/>
                        <a14:foregroundMark x1="22887" y1="22498" x2="22887" y2="22498"/>
                        <a14:foregroundMark x1="25309" y1="14130" x2="25309" y2="14130"/>
                        <a14:foregroundMark x1="24072" y1="25167" x2="24072" y2="25167"/>
                        <a14:foregroundMark x1="25155" y1="28563" x2="25155" y2="28563"/>
                        <a14:foregroundMark x1="26753" y1="31595" x2="26753" y2="31595"/>
                        <a14:foregroundMark x1="10928" y1="22923" x2="10928" y2="22923"/>
                        <a14:foregroundMark x1="8041" y1="26198" x2="8041" y2="26198"/>
                        <a14:foregroundMark x1="13875" y1="10440" x2="14940" y2="10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2" t="6033" r="69650" b="64038"/>
          <a:stretch/>
        </p:blipFill>
        <p:spPr>
          <a:xfrm>
            <a:off x="-404755" y="3894379"/>
            <a:ext cx="3508122" cy="3275279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609" b="71073" l="7230" r="169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9" t="54893" r="81622" b="27092"/>
          <a:stretch/>
        </p:blipFill>
        <p:spPr>
          <a:xfrm>
            <a:off x="-118010" y="2069109"/>
            <a:ext cx="1172744" cy="1366408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57" b="34566" l="44742" r="67990">
                        <a14:foregroundMark x1="50979" y1="32747" x2="54742" y2="32505"/>
                        <a14:foregroundMark x1="49072" y1="30928" x2="50155" y2="29351"/>
                        <a14:foregroundMark x1="51392" y1="28502" x2="50979" y2="25227"/>
                        <a14:foregroundMark x1="50258" y1="14190" x2="50619" y2="13645"/>
                        <a14:foregroundMark x1="61495" y1="18981" x2="61495" y2="18981"/>
                        <a14:foregroundMark x1="62113" y1="24378" x2="62113" y2="24378"/>
                        <a14:foregroundMark x1="56649" y1="29048" x2="56649" y2="29048"/>
                        <a14:foregroundMark x1="62216" y1="23711" x2="62216" y2="23711"/>
                        <a14:foregroundMark x1="64639" y1="29654" x2="64639" y2="29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53" r="31995" b="65248"/>
          <a:stretch/>
        </p:blipFill>
        <p:spPr>
          <a:xfrm>
            <a:off x="12708009" y="1475441"/>
            <a:ext cx="1429283" cy="1777534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D0844C32-9397-4530-BA4B-E2C344C198D3}"/>
              </a:ext>
            </a:extLst>
          </p:cNvPr>
          <p:cNvSpPr txBox="1"/>
          <p:nvPr/>
        </p:nvSpPr>
        <p:spPr>
          <a:xfrm>
            <a:off x="11740830" y="3266409"/>
            <a:ext cx="4954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算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法 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302B85C-EFB4-447F-9B76-93083F57F299}"/>
              </a:ext>
            </a:extLst>
          </p:cNvPr>
          <p:cNvSpPr/>
          <p:nvPr/>
        </p:nvSpPr>
        <p:spPr>
          <a:xfrm>
            <a:off x="2177320" y="1246113"/>
            <a:ext cx="524316" cy="2658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302B85C-EFB4-447F-9B76-93083F57F299}"/>
              </a:ext>
            </a:extLst>
          </p:cNvPr>
          <p:cNvSpPr/>
          <p:nvPr/>
        </p:nvSpPr>
        <p:spPr>
          <a:xfrm>
            <a:off x="2166110" y="2460214"/>
            <a:ext cx="2405890" cy="59397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sp>
        <p:nvSpPr>
          <p:cNvPr id="37" name="流程圖: 接點 36"/>
          <p:cNvSpPr/>
          <p:nvPr/>
        </p:nvSpPr>
        <p:spPr>
          <a:xfrm>
            <a:off x="3167849" y="730033"/>
            <a:ext cx="513163" cy="422619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流程圖: 接點 37"/>
          <p:cNvSpPr/>
          <p:nvPr/>
        </p:nvSpPr>
        <p:spPr>
          <a:xfrm>
            <a:off x="2467820" y="3373709"/>
            <a:ext cx="513163" cy="422619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0844C32-9397-4530-BA4B-E2C344C198D3}"/>
              </a:ext>
            </a:extLst>
          </p:cNvPr>
          <p:cNvSpPr txBox="1"/>
          <p:nvPr/>
        </p:nvSpPr>
        <p:spPr>
          <a:xfrm>
            <a:off x="4860643" y="2106998"/>
            <a:ext cx="48548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訓練集 ：使用原本的訓練集資料評估</a:t>
            </a:r>
            <a:endParaRPr lang="en-US" altLang="zh-TW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TW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測試集 ：用測試集來預測</a:t>
            </a:r>
            <a:endParaRPr lang="en-US" altLang="zh-TW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TW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比例切割 ：將比例</a:t>
            </a:r>
            <a:r>
              <a:rPr lang="en-US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66%</a:t>
            </a:r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作為訓練集，其他為測試集來評估模型</a:t>
            </a:r>
            <a:endParaRPr lang="en-US" altLang="zh-TW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TW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用此欄位去分群評估 ：檢驗分群結果與此欄位，兩者之間的關聯性強或弱。</a:t>
            </a:r>
            <a:endParaRPr lang="en-US" altLang="zh-TW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88607" y="4668678"/>
            <a:ext cx="532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TW" altLang="en-US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想了解「收入」與其他條件因素間的相關性高低</a:t>
            </a:r>
            <a:endParaRPr lang="en-US" altLang="zh-TW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4860642" y="4052455"/>
            <a:ext cx="324421" cy="3283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/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59"/>
          <a:stretch/>
        </p:blipFill>
        <p:spPr bwMode="auto">
          <a:xfrm>
            <a:off x="4879408" y="1901649"/>
            <a:ext cx="5073270" cy="4049420"/>
          </a:xfrm>
          <a:prstGeom prst="rect">
            <a:avLst/>
          </a:prstGeom>
          <a:ln w="19050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2" name="圖片 41"/>
          <p:cNvPicPr/>
          <p:nvPr/>
        </p:nvPicPr>
        <p:blipFill rotWithShape="1">
          <a:blip r:embed="rId11"/>
          <a:srcRect l="26256" t="2243" r="43245" b="8681"/>
          <a:stretch/>
        </p:blipFill>
        <p:spPr bwMode="auto">
          <a:xfrm>
            <a:off x="2123523" y="1540409"/>
            <a:ext cx="2921265" cy="49550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D302B85C-EFB4-447F-9B76-93083F57F299}"/>
              </a:ext>
            </a:extLst>
          </p:cNvPr>
          <p:cNvSpPr/>
          <p:nvPr/>
        </p:nvSpPr>
        <p:spPr>
          <a:xfrm>
            <a:off x="3124704" y="5725504"/>
            <a:ext cx="1748762" cy="2255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sp>
        <p:nvSpPr>
          <p:cNvPr id="46" name="流程圖: 接點 45"/>
          <p:cNvSpPr/>
          <p:nvPr/>
        </p:nvSpPr>
        <p:spPr>
          <a:xfrm>
            <a:off x="2355870" y="2516830"/>
            <a:ext cx="605201" cy="422619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96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5" grpId="0"/>
      <p:bldP spid="2" grpId="0" animBg="1"/>
      <p:bldP spid="2" grpId="1" animBg="1"/>
      <p:bldP spid="43" grpId="0" animBg="1"/>
      <p:bldP spid="43" grpId="1" animBg="1"/>
      <p:bldP spid="4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5699982" y="302744"/>
            <a:ext cx="4342773" cy="5702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V="1">
            <a:off x="2615609" y="829004"/>
            <a:ext cx="4362574" cy="32233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oogle Shape;419;p23"/>
          <p:cNvGrpSpPr/>
          <p:nvPr/>
        </p:nvGrpSpPr>
        <p:grpSpPr>
          <a:xfrm>
            <a:off x="1529607" y="1279422"/>
            <a:ext cx="10047866" cy="632204"/>
            <a:chOff x="660081" y="1264337"/>
            <a:chExt cx="7671060" cy="49315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Google Shape;421;p23"/>
            <p:cNvSpPr txBox="1"/>
            <p:nvPr/>
          </p:nvSpPr>
          <p:spPr>
            <a:xfrm>
              <a:off x="660081" y="1264337"/>
              <a:ext cx="1328038" cy="493153"/>
            </a:xfrm>
            <a:prstGeom prst="rect">
              <a:avLst/>
            </a:prstGeom>
            <a:solidFill>
              <a:srgbClr val="FFEA7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zh-TW" altLang="en-US" sz="20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Fira Sans Extra Condensed Medium"/>
                  <a:sym typeface="Fira Sans Extra Condensed Medium"/>
                </a:rPr>
                <a:t>學習方案及選項</a:t>
              </a:r>
              <a:endParaRPr lang="en-US" altLang="zh-TW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" name="Google Shape;423;p23"/>
            <p:cNvSpPr txBox="1"/>
            <p:nvPr/>
          </p:nvSpPr>
          <p:spPr>
            <a:xfrm>
              <a:off x="2273787" y="1285180"/>
              <a:ext cx="6057354" cy="3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US" altLang="zh-TW" b="1" kern="0" dirty="0" err="1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weka.clusterers.SimpleKMeans</a:t>
              </a:r>
              <a:r>
                <a:rPr lang="en-US" altLang="zh-TW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 -</a:t>
              </a:r>
              <a:r>
                <a:rPr lang="en-US" altLang="zh-TW" b="1" kern="0" dirty="0" err="1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init</a:t>
              </a:r>
              <a:r>
                <a:rPr lang="en-US" altLang="zh-TW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 0 -max-candidates 100 -periodic-pruning 10000 -min-density 2.0 -t1 -1.25 -t2 -1.0 -N 2 -A </a:t>
              </a:r>
            </a:p>
          </p:txBody>
        </p:sp>
      </p:grpSp>
      <p:sp>
        <p:nvSpPr>
          <p:cNvPr id="5" name="Google Shape;421;p23"/>
          <p:cNvSpPr txBox="1"/>
          <p:nvPr/>
        </p:nvSpPr>
        <p:spPr>
          <a:xfrm>
            <a:off x="1546331" y="2163347"/>
            <a:ext cx="1717579" cy="551736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關係名</a:t>
            </a: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6" name="Google Shape;421;p23"/>
          <p:cNvSpPr txBox="1"/>
          <p:nvPr/>
        </p:nvSpPr>
        <p:spPr>
          <a:xfrm>
            <a:off x="1582568" y="4539504"/>
            <a:ext cx="1717579" cy="632053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實例</a:t>
            </a: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7" name="Google Shape;421;p23"/>
          <p:cNvSpPr txBox="1"/>
          <p:nvPr/>
        </p:nvSpPr>
        <p:spPr>
          <a:xfrm>
            <a:off x="1562155" y="2944121"/>
            <a:ext cx="1717579" cy="551736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屬性</a:t>
            </a: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Google Shape;421;p23"/>
          <p:cNvSpPr txBox="1"/>
          <p:nvPr/>
        </p:nvSpPr>
        <p:spPr>
          <a:xfrm>
            <a:off x="1582568" y="3779650"/>
            <a:ext cx="1717579" cy="551736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測試模型</a:t>
            </a: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1658" y="1331585"/>
            <a:ext cx="1070468" cy="4697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Scheme</a:t>
            </a:r>
          </a:p>
        </p:txBody>
      </p:sp>
      <p:sp>
        <p:nvSpPr>
          <p:cNvPr id="10" name="矩形 9"/>
          <p:cNvSpPr/>
          <p:nvPr/>
        </p:nvSpPr>
        <p:spPr>
          <a:xfrm>
            <a:off x="512100" y="3004193"/>
            <a:ext cx="1213632" cy="415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Attributes</a:t>
            </a:r>
          </a:p>
        </p:txBody>
      </p:sp>
      <p:sp>
        <p:nvSpPr>
          <p:cNvPr id="11" name="Google Shape;423;p23"/>
          <p:cNvSpPr txBox="1"/>
          <p:nvPr/>
        </p:nvSpPr>
        <p:spPr>
          <a:xfrm>
            <a:off x="3555721" y="4642377"/>
            <a:ext cx="1201103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30163</a:t>
            </a:r>
            <a:r>
              <a:rPr lang="zh-TW" altLang="en-US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筆</a:t>
            </a:r>
            <a:endParaRPr lang="en-US" altLang="zh-TW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Roboto"/>
              <a:sym typeface="Roboto"/>
            </a:endParaRPr>
          </a:p>
        </p:txBody>
      </p:sp>
      <p:sp>
        <p:nvSpPr>
          <p:cNvPr id="12" name="Google Shape;423;p23"/>
          <p:cNvSpPr txBox="1"/>
          <p:nvPr/>
        </p:nvSpPr>
        <p:spPr>
          <a:xfrm>
            <a:off x="3559660" y="2203353"/>
            <a:ext cx="2160419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TW" altLang="en-US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以收入高低分群</a:t>
            </a:r>
            <a:endParaRPr lang="en-US" altLang="zh-TW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Roboto"/>
              <a:sym typeface="Roboto"/>
            </a:endParaRPr>
          </a:p>
        </p:txBody>
      </p:sp>
      <p:sp>
        <p:nvSpPr>
          <p:cNvPr id="13" name="Google Shape;423;p23"/>
          <p:cNvSpPr txBox="1"/>
          <p:nvPr/>
        </p:nvSpPr>
        <p:spPr>
          <a:xfrm>
            <a:off x="3567724" y="3821268"/>
            <a:ext cx="6058503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Classes to clusters evaluation on training data</a:t>
            </a:r>
          </a:p>
        </p:txBody>
      </p:sp>
      <p:sp>
        <p:nvSpPr>
          <p:cNvPr id="14" name="Google Shape;423;p23"/>
          <p:cNvSpPr txBox="1"/>
          <p:nvPr/>
        </p:nvSpPr>
        <p:spPr>
          <a:xfrm>
            <a:off x="3559660" y="3028468"/>
            <a:ext cx="4294708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TW" altLang="en-US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性別、年紀、公司單位、每周工作時數</a:t>
            </a:r>
          </a:p>
        </p:txBody>
      </p:sp>
      <p:sp>
        <p:nvSpPr>
          <p:cNvPr id="15" name="矩形 14"/>
          <p:cNvSpPr/>
          <p:nvPr/>
        </p:nvSpPr>
        <p:spPr>
          <a:xfrm>
            <a:off x="512100" y="3820771"/>
            <a:ext cx="1213632" cy="3888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Test mode</a:t>
            </a:r>
          </a:p>
        </p:txBody>
      </p:sp>
      <p:sp>
        <p:nvSpPr>
          <p:cNvPr id="16" name="矩形 15"/>
          <p:cNvSpPr/>
          <p:nvPr/>
        </p:nvSpPr>
        <p:spPr>
          <a:xfrm>
            <a:off x="512100" y="2216382"/>
            <a:ext cx="1213632" cy="415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Relation</a:t>
            </a:r>
          </a:p>
        </p:txBody>
      </p:sp>
      <p:sp>
        <p:nvSpPr>
          <p:cNvPr id="17" name="矩形 16"/>
          <p:cNvSpPr/>
          <p:nvPr/>
        </p:nvSpPr>
        <p:spPr>
          <a:xfrm>
            <a:off x="659593" y="4604010"/>
            <a:ext cx="1070468" cy="4697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Instances</a:t>
            </a:r>
          </a:p>
        </p:txBody>
      </p:sp>
      <p:sp>
        <p:nvSpPr>
          <p:cNvPr id="24" name="Google Shape;421;p23"/>
          <p:cNvSpPr txBox="1"/>
          <p:nvPr/>
        </p:nvSpPr>
        <p:spPr>
          <a:xfrm>
            <a:off x="2429916" y="5456459"/>
            <a:ext cx="2824763" cy="740611"/>
          </a:xfrm>
          <a:prstGeom prst="rect">
            <a:avLst/>
          </a:prstGeom>
          <a:solidFill>
            <a:srgbClr val="FFD800">
              <a:alpha val="84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zh-TW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Number of iterations</a:t>
            </a:r>
          </a:p>
        </p:txBody>
      </p:sp>
      <p:sp>
        <p:nvSpPr>
          <p:cNvPr id="26" name="Google Shape;421;p23"/>
          <p:cNvSpPr txBox="1"/>
          <p:nvPr/>
        </p:nvSpPr>
        <p:spPr>
          <a:xfrm>
            <a:off x="6095680" y="5433544"/>
            <a:ext cx="4903155" cy="740611"/>
          </a:xfrm>
          <a:prstGeom prst="rect">
            <a:avLst/>
          </a:prstGeom>
          <a:solidFill>
            <a:srgbClr val="FFD800">
              <a:alpha val="84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zh-TW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Within cluster sum of squared errors</a:t>
            </a:r>
          </a:p>
        </p:txBody>
      </p:sp>
      <p:sp>
        <p:nvSpPr>
          <p:cNvPr id="27" name="Google Shape;423;p23"/>
          <p:cNvSpPr txBox="1"/>
          <p:nvPr/>
        </p:nvSpPr>
        <p:spPr>
          <a:xfrm>
            <a:off x="3757958" y="6321779"/>
            <a:ext cx="408404" cy="41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8</a:t>
            </a:r>
          </a:p>
        </p:txBody>
      </p:sp>
      <p:sp>
        <p:nvSpPr>
          <p:cNvPr id="28" name="Google Shape;423;p23"/>
          <p:cNvSpPr txBox="1"/>
          <p:nvPr/>
        </p:nvSpPr>
        <p:spPr>
          <a:xfrm>
            <a:off x="6786870" y="6309072"/>
            <a:ext cx="2658924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 8074.224586275297</a:t>
            </a:r>
          </a:p>
        </p:txBody>
      </p:sp>
      <p:sp>
        <p:nvSpPr>
          <p:cNvPr id="29" name="Google Shape;425;p23"/>
          <p:cNvSpPr/>
          <p:nvPr/>
        </p:nvSpPr>
        <p:spPr>
          <a:xfrm>
            <a:off x="4216085" y="-2033560"/>
            <a:ext cx="3583985" cy="3196001"/>
          </a:xfrm>
          <a:prstGeom prst="ellipse">
            <a:avLst/>
          </a:prstGeom>
          <a:solidFill>
            <a:srgbClr val="8FC03F">
              <a:alpha val="97000"/>
            </a:srgbClr>
          </a:solidFill>
          <a:ln>
            <a:solidFill>
              <a:srgbClr val="BFD369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41665" y="94801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600" b="1" kern="1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分群結果</a:t>
            </a:r>
            <a:endParaRPr lang="zh-TW" altLang="zh-TW" sz="3600" b="1" kern="1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Google Shape;425;p23"/>
          <p:cNvSpPr/>
          <p:nvPr/>
        </p:nvSpPr>
        <p:spPr>
          <a:xfrm>
            <a:off x="11138367" y="5535058"/>
            <a:ext cx="2512358" cy="2315613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32" name="Google Shape;425;p23"/>
          <p:cNvSpPr/>
          <p:nvPr/>
        </p:nvSpPr>
        <p:spPr>
          <a:xfrm>
            <a:off x="11410598" y="5019024"/>
            <a:ext cx="2512358" cy="2315613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33" name="Google Shape;425;p23"/>
          <p:cNvSpPr/>
          <p:nvPr/>
        </p:nvSpPr>
        <p:spPr>
          <a:xfrm rot="757162">
            <a:off x="-1668112" y="5053167"/>
            <a:ext cx="2512358" cy="2315613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34" name="Google Shape;425;p23"/>
          <p:cNvSpPr/>
          <p:nvPr/>
        </p:nvSpPr>
        <p:spPr>
          <a:xfrm rot="757162">
            <a:off x="-1227303" y="5535057"/>
            <a:ext cx="2512358" cy="2315613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35" name="Google Shape;421;p23"/>
          <p:cNvSpPr txBox="1"/>
          <p:nvPr/>
        </p:nvSpPr>
        <p:spPr>
          <a:xfrm>
            <a:off x="2505794" y="5533815"/>
            <a:ext cx="2824763" cy="740611"/>
          </a:xfrm>
          <a:prstGeom prst="rect">
            <a:avLst/>
          </a:prstGeom>
          <a:noFill/>
          <a:ln w="57150">
            <a:solidFill>
              <a:srgbClr val="FFD800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36" name="Google Shape;421;p23"/>
          <p:cNvSpPr txBox="1"/>
          <p:nvPr/>
        </p:nvSpPr>
        <p:spPr>
          <a:xfrm>
            <a:off x="6182192" y="5501495"/>
            <a:ext cx="4902369" cy="740611"/>
          </a:xfrm>
          <a:prstGeom prst="rect">
            <a:avLst/>
          </a:prstGeom>
          <a:noFill/>
          <a:ln w="57150">
            <a:solidFill>
              <a:srgbClr val="FFD800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37" name="Google Shape;421;p23"/>
          <p:cNvSpPr txBox="1"/>
          <p:nvPr/>
        </p:nvSpPr>
        <p:spPr>
          <a:xfrm>
            <a:off x="9135563" y="2948530"/>
            <a:ext cx="1896935" cy="551736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主要分群屬性</a:t>
            </a: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085508" y="2784540"/>
            <a:ext cx="1213632" cy="7755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cs typeface="Times New Roman" panose="02020603050405020304" pitchFamily="18" charset="0"/>
              </a:rPr>
              <a:t>class</a:t>
            </a:r>
          </a:p>
          <a:p>
            <a:pPr algn="ctr"/>
            <a:r>
              <a:rPr lang="en-US" altLang="zh-TW" dirty="0">
                <a:solidFill>
                  <a:schemeClr val="bg1"/>
                </a:solidFill>
                <a:cs typeface="Times New Roman" panose="02020603050405020304" pitchFamily="18" charset="0"/>
              </a:rPr>
              <a:t>Attributes</a:t>
            </a:r>
          </a:p>
        </p:txBody>
      </p:sp>
      <p:sp>
        <p:nvSpPr>
          <p:cNvPr id="18" name="矩形 17"/>
          <p:cNvSpPr/>
          <p:nvPr/>
        </p:nvSpPr>
        <p:spPr>
          <a:xfrm>
            <a:off x="11032498" y="3054267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zh-TW" altLang="en-US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收入</a:t>
            </a:r>
          </a:p>
        </p:txBody>
      </p:sp>
      <p:sp>
        <p:nvSpPr>
          <p:cNvPr id="39" name="Google Shape;7788;p83"/>
          <p:cNvSpPr/>
          <p:nvPr/>
        </p:nvSpPr>
        <p:spPr>
          <a:xfrm>
            <a:off x="6813986" y="166072"/>
            <a:ext cx="328394" cy="503790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57" b="34566" l="44742" r="67990">
                        <a14:foregroundMark x1="50979" y1="32747" x2="54742" y2="32505"/>
                        <a14:foregroundMark x1="49072" y1="30928" x2="50155" y2="29351"/>
                        <a14:foregroundMark x1="51392" y1="28502" x2="50979" y2="25227"/>
                        <a14:foregroundMark x1="50258" y1="14190" x2="50619" y2="13645"/>
                        <a14:foregroundMark x1="61495" y1="18981" x2="61495" y2="18981"/>
                        <a14:foregroundMark x1="62113" y1="24378" x2="62113" y2="24378"/>
                        <a14:foregroundMark x1="56649" y1="29048" x2="56649" y2="29048"/>
                        <a14:foregroundMark x1="62216" y1="23711" x2="62216" y2="23711"/>
                        <a14:foregroundMark x1="64639" y1="29654" x2="64639" y2="29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53" r="31995" b="65248"/>
          <a:stretch/>
        </p:blipFill>
        <p:spPr>
          <a:xfrm>
            <a:off x="9382816" y="3231117"/>
            <a:ext cx="1821704" cy="2265571"/>
          </a:xfrm>
          <a:prstGeom prst="rect">
            <a:avLst/>
          </a:prstGeom>
        </p:spPr>
      </p:pic>
      <p:cxnSp>
        <p:nvCxnSpPr>
          <p:cNvPr id="42" name="直線接點 41"/>
          <p:cNvCxnSpPr/>
          <p:nvPr/>
        </p:nvCxnSpPr>
        <p:spPr>
          <a:xfrm flipV="1">
            <a:off x="-588152" y="326592"/>
            <a:ext cx="4417663" cy="6648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 flipV="1">
            <a:off x="8633377" y="736825"/>
            <a:ext cx="4417663" cy="6648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54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8576188" y="5984705"/>
            <a:ext cx="1531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800"/>
            <a:r>
              <a:rPr lang="en-US" altLang="zh-TW" sz="2000" b="1" kern="100" dirty="0"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29.8047%</a:t>
            </a:r>
            <a:endParaRPr lang="zh-TW" altLang="zh-TW" sz="2000" b="1" kern="100" dirty="0">
              <a:latin typeface="NSimSun" panose="02010609030101010101" pitchFamily="49" charset="-122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-45319" y="5805604"/>
            <a:ext cx="12326112" cy="900381"/>
          </a:xfrm>
          <a:prstGeom prst="rect">
            <a:avLst/>
          </a:prstGeom>
          <a:solidFill>
            <a:srgbClr val="BFD369"/>
          </a:solidFill>
          <a:ln>
            <a:solidFill>
              <a:srgbClr val="BFD3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5173389" y="6279318"/>
            <a:ext cx="18713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"/>
              </a:rPr>
              <a:t>70.1953%</a:t>
            </a:r>
            <a:endParaRPr lang="zh-TW" altLang="zh-TW" sz="2000" b="1" kern="0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Roboto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675644" y="6061918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zh-TW" altLang="en-US" sz="2400" b="1" kern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Roboto"/>
            </a:endParaRPr>
          </a:p>
        </p:txBody>
      </p:sp>
      <p:grpSp>
        <p:nvGrpSpPr>
          <p:cNvPr id="38" name="群組 37"/>
          <p:cNvGrpSpPr/>
          <p:nvPr/>
        </p:nvGrpSpPr>
        <p:grpSpPr>
          <a:xfrm>
            <a:off x="83221" y="599839"/>
            <a:ext cx="12108779" cy="3827448"/>
            <a:chOff x="-2880300" y="1216849"/>
            <a:chExt cx="16384928" cy="556160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A6BD46D-02C7-4A10-B6DF-AA89516DE355}"/>
                </a:ext>
              </a:extLst>
            </p:cNvPr>
            <p:cNvGrpSpPr/>
            <p:nvPr/>
          </p:nvGrpSpPr>
          <p:grpSpPr>
            <a:xfrm>
              <a:off x="-2880300" y="1572125"/>
              <a:ext cx="4710109" cy="5087620"/>
              <a:chOff x="-2876402" y="1735445"/>
              <a:chExt cx="4710109" cy="5087620"/>
            </a:xfrm>
          </p:grpSpPr>
          <p:sp>
            <p:nvSpPr>
              <p:cNvPr id="30" name="Freeform: Shape 28">
                <a:extLst>
                  <a:ext uri="{FF2B5EF4-FFF2-40B4-BE49-F238E27FC236}">
                    <a16:creationId xmlns:a16="http://schemas.microsoft.com/office/drawing/2014/main" id="{1B6AB16B-9FEB-4020-B8C9-F27D988AD31A}"/>
                  </a:ext>
                </a:extLst>
              </p:cNvPr>
              <p:cNvSpPr/>
              <p:nvPr/>
            </p:nvSpPr>
            <p:spPr>
              <a:xfrm>
                <a:off x="-2876402" y="1877148"/>
                <a:ext cx="2069807" cy="4445003"/>
              </a:xfrm>
              <a:custGeom>
                <a:avLst/>
                <a:gdLst>
                  <a:gd name="connsiteX0" fmla="*/ 1456793 w 1456793"/>
                  <a:gd name="connsiteY0" fmla="*/ 0 h 3402759"/>
                  <a:gd name="connsiteX1" fmla="*/ 1456793 w 1456793"/>
                  <a:gd name="connsiteY1" fmla="*/ 3402759 h 3402759"/>
                  <a:gd name="connsiteX2" fmla="*/ 953315 w 1456793"/>
                  <a:gd name="connsiteY2" fmla="*/ 3402759 h 3402759"/>
                  <a:gd name="connsiteX3" fmla="*/ 953315 w 1456793"/>
                  <a:gd name="connsiteY3" fmla="*/ 1939209 h 3402759"/>
                  <a:gd name="connsiteX4" fmla="*/ 717789 w 1456793"/>
                  <a:gd name="connsiteY4" fmla="*/ 2174736 h 3402759"/>
                  <a:gd name="connsiteX5" fmla="*/ 0 w 1456793"/>
                  <a:gd name="connsiteY5" fmla="*/ 1456947 h 3402759"/>
                  <a:gd name="connsiteX6" fmla="*/ 745627 w 1456793"/>
                  <a:gd name="connsiteY6" fmla="*/ 711320 h 3402759"/>
                  <a:gd name="connsiteX7" fmla="*/ 745550 w 1456793"/>
                  <a:gd name="connsiteY7" fmla="*/ 711244 h 340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56793" h="3402759">
                    <a:moveTo>
                      <a:pt x="1456793" y="0"/>
                    </a:moveTo>
                    <a:lnTo>
                      <a:pt x="1456793" y="3402759"/>
                    </a:lnTo>
                    <a:lnTo>
                      <a:pt x="953315" y="3402759"/>
                    </a:lnTo>
                    <a:lnTo>
                      <a:pt x="953315" y="1939209"/>
                    </a:lnTo>
                    <a:lnTo>
                      <a:pt x="717789" y="2174736"/>
                    </a:lnTo>
                    <a:lnTo>
                      <a:pt x="0" y="1456947"/>
                    </a:lnTo>
                    <a:lnTo>
                      <a:pt x="745627" y="711320"/>
                    </a:lnTo>
                    <a:lnTo>
                      <a:pt x="745550" y="711244"/>
                    </a:ln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9" name="Freeform: Shape 26">
                <a:extLst>
                  <a:ext uri="{FF2B5EF4-FFF2-40B4-BE49-F238E27FC236}">
                    <a16:creationId xmlns:a16="http://schemas.microsoft.com/office/drawing/2014/main" id="{3B67FD62-1A80-475B-AE4F-1D7870A99D45}"/>
                  </a:ext>
                </a:extLst>
              </p:cNvPr>
              <p:cNvSpPr/>
              <p:nvPr/>
            </p:nvSpPr>
            <p:spPr>
              <a:xfrm rot="2674556">
                <a:off x="-2866154" y="1735445"/>
                <a:ext cx="4699861" cy="5087620"/>
              </a:xfrm>
              <a:custGeom>
                <a:avLst/>
                <a:gdLst>
                  <a:gd name="connsiteX0" fmla="*/ 97 w 2475451"/>
                  <a:gd name="connsiteY0" fmla="*/ 0 h 2475452"/>
                  <a:gd name="connsiteX1" fmla="*/ 906774 w 2475451"/>
                  <a:gd name="connsiteY1" fmla="*/ 0 h 2475452"/>
                  <a:gd name="connsiteX2" fmla="*/ 906774 w 2475451"/>
                  <a:gd name="connsiteY2" fmla="*/ 98 h 2475452"/>
                  <a:gd name="connsiteX3" fmla="*/ 1848615 w 2475451"/>
                  <a:gd name="connsiteY3" fmla="*/ 98 h 2475452"/>
                  <a:gd name="connsiteX4" fmla="*/ 1848615 w 2475451"/>
                  <a:gd name="connsiteY4" fmla="*/ 906775 h 2475452"/>
                  <a:gd name="connsiteX5" fmla="*/ 1551107 w 2475451"/>
                  <a:gd name="connsiteY5" fmla="*/ 906775 h 2475452"/>
                  <a:gd name="connsiteX6" fmla="*/ 2475451 w 2475451"/>
                  <a:gd name="connsiteY6" fmla="*/ 1831119 h 2475452"/>
                  <a:gd name="connsiteX7" fmla="*/ 1831117 w 2475451"/>
                  <a:gd name="connsiteY7" fmla="*/ 2475452 h 2475452"/>
                  <a:gd name="connsiteX8" fmla="*/ 906774 w 2475451"/>
                  <a:gd name="connsiteY8" fmla="*/ 1551109 h 2475452"/>
                  <a:gd name="connsiteX9" fmla="*/ 906774 w 2475451"/>
                  <a:gd name="connsiteY9" fmla="*/ 1848615 h 2475452"/>
                  <a:gd name="connsiteX10" fmla="*/ 97 w 2475451"/>
                  <a:gd name="connsiteY10" fmla="*/ 1848615 h 2475452"/>
                  <a:gd name="connsiteX11" fmla="*/ 97 w 2475451"/>
                  <a:gd name="connsiteY11" fmla="*/ 906775 h 2475452"/>
                  <a:gd name="connsiteX12" fmla="*/ 0 w 2475451"/>
                  <a:gd name="connsiteY12" fmla="*/ 906775 h 2475452"/>
                  <a:gd name="connsiteX13" fmla="*/ 0 w 2475451"/>
                  <a:gd name="connsiteY13" fmla="*/ 98 h 2475452"/>
                  <a:gd name="connsiteX14" fmla="*/ 97 w 2475451"/>
                  <a:gd name="connsiteY14" fmla="*/ 98 h 247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75451" h="2475452">
                    <a:moveTo>
                      <a:pt x="97" y="0"/>
                    </a:moveTo>
                    <a:lnTo>
                      <a:pt x="906774" y="0"/>
                    </a:lnTo>
                    <a:lnTo>
                      <a:pt x="906774" y="98"/>
                    </a:lnTo>
                    <a:lnTo>
                      <a:pt x="1848615" y="98"/>
                    </a:lnTo>
                    <a:lnTo>
                      <a:pt x="1848615" y="906775"/>
                    </a:lnTo>
                    <a:lnTo>
                      <a:pt x="1551107" y="906775"/>
                    </a:lnTo>
                    <a:lnTo>
                      <a:pt x="2475451" y="1831119"/>
                    </a:lnTo>
                    <a:lnTo>
                      <a:pt x="1831117" y="2475452"/>
                    </a:lnTo>
                    <a:lnTo>
                      <a:pt x="906774" y="1551109"/>
                    </a:lnTo>
                    <a:lnTo>
                      <a:pt x="906774" y="1848615"/>
                    </a:lnTo>
                    <a:lnTo>
                      <a:pt x="97" y="1848615"/>
                    </a:lnTo>
                    <a:lnTo>
                      <a:pt x="97" y="906775"/>
                    </a:lnTo>
                    <a:lnTo>
                      <a:pt x="0" y="906775"/>
                    </a:lnTo>
                    <a:lnTo>
                      <a:pt x="0" y="98"/>
                    </a:lnTo>
                    <a:lnTo>
                      <a:pt x="97" y="98"/>
                    </a:lnTo>
                    <a:close/>
                  </a:path>
                </a:pathLst>
              </a:custGeom>
              <a:solidFill>
                <a:srgbClr val="FFEA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1A4E95-B7F3-4188-AAA6-EFB094A53EA1}"/>
                </a:ext>
              </a:extLst>
            </p:cNvPr>
            <p:cNvGrpSpPr/>
            <p:nvPr/>
          </p:nvGrpSpPr>
          <p:grpSpPr>
            <a:xfrm>
              <a:off x="8907614" y="1216849"/>
              <a:ext cx="4597014" cy="5561609"/>
              <a:chOff x="8911512" y="1380169"/>
              <a:chExt cx="4597014" cy="5561609"/>
            </a:xfrm>
          </p:grpSpPr>
          <p:sp>
            <p:nvSpPr>
              <p:cNvPr id="28" name="Freeform: Shape 31">
                <a:extLst>
                  <a:ext uri="{FF2B5EF4-FFF2-40B4-BE49-F238E27FC236}">
                    <a16:creationId xmlns:a16="http://schemas.microsoft.com/office/drawing/2014/main" id="{6662C20B-3B85-4375-AD0E-127CB73DDB53}"/>
                  </a:ext>
                </a:extLst>
              </p:cNvPr>
              <p:cNvSpPr/>
              <p:nvPr/>
            </p:nvSpPr>
            <p:spPr>
              <a:xfrm rot="10800000">
                <a:off x="11352358" y="1430231"/>
                <a:ext cx="2156168" cy="5511547"/>
              </a:xfrm>
              <a:custGeom>
                <a:avLst/>
                <a:gdLst>
                  <a:gd name="connsiteX0" fmla="*/ 1456793 w 1456793"/>
                  <a:gd name="connsiteY0" fmla="*/ 0 h 3402759"/>
                  <a:gd name="connsiteX1" fmla="*/ 1456793 w 1456793"/>
                  <a:gd name="connsiteY1" fmla="*/ 3402759 h 3402759"/>
                  <a:gd name="connsiteX2" fmla="*/ 953315 w 1456793"/>
                  <a:gd name="connsiteY2" fmla="*/ 3402759 h 3402759"/>
                  <a:gd name="connsiteX3" fmla="*/ 953315 w 1456793"/>
                  <a:gd name="connsiteY3" fmla="*/ 1939209 h 3402759"/>
                  <a:gd name="connsiteX4" fmla="*/ 717789 w 1456793"/>
                  <a:gd name="connsiteY4" fmla="*/ 2174736 h 3402759"/>
                  <a:gd name="connsiteX5" fmla="*/ 0 w 1456793"/>
                  <a:gd name="connsiteY5" fmla="*/ 1456947 h 3402759"/>
                  <a:gd name="connsiteX6" fmla="*/ 745627 w 1456793"/>
                  <a:gd name="connsiteY6" fmla="*/ 711320 h 3402759"/>
                  <a:gd name="connsiteX7" fmla="*/ 745550 w 1456793"/>
                  <a:gd name="connsiteY7" fmla="*/ 711244 h 340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56793" h="3402759">
                    <a:moveTo>
                      <a:pt x="1456793" y="0"/>
                    </a:moveTo>
                    <a:lnTo>
                      <a:pt x="1456793" y="3402759"/>
                    </a:lnTo>
                    <a:lnTo>
                      <a:pt x="953315" y="3402759"/>
                    </a:lnTo>
                    <a:lnTo>
                      <a:pt x="953315" y="1939209"/>
                    </a:lnTo>
                    <a:lnTo>
                      <a:pt x="717789" y="2174736"/>
                    </a:lnTo>
                    <a:lnTo>
                      <a:pt x="0" y="1456947"/>
                    </a:lnTo>
                    <a:lnTo>
                      <a:pt x="745627" y="711320"/>
                    </a:lnTo>
                    <a:lnTo>
                      <a:pt x="745550" y="711244"/>
                    </a:ln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7" name="Freeform: Shape 27">
                <a:extLst>
                  <a:ext uri="{FF2B5EF4-FFF2-40B4-BE49-F238E27FC236}">
                    <a16:creationId xmlns:a16="http://schemas.microsoft.com/office/drawing/2014/main" id="{044E5860-B243-49C9-8F25-0D14CB3DA416}"/>
                  </a:ext>
                </a:extLst>
              </p:cNvPr>
              <p:cNvSpPr/>
              <p:nvPr/>
            </p:nvSpPr>
            <p:spPr>
              <a:xfrm rot="13522999">
                <a:off x="8705642" y="1586039"/>
                <a:ext cx="4854079" cy="4442340"/>
              </a:xfrm>
              <a:custGeom>
                <a:avLst/>
                <a:gdLst>
                  <a:gd name="connsiteX0" fmla="*/ 97 w 2475451"/>
                  <a:gd name="connsiteY0" fmla="*/ 0 h 2475452"/>
                  <a:gd name="connsiteX1" fmla="*/ 906774 w 2475451"/>
                  <a:gd name="connsiteY1" fmla="*/ 0 h 2475452"/>
                  <a:gd name="connsiteX2" fmla="*/ 906774 w 2475451"/>
                  <a:gd name="connsiteY2" fmla="*/ 98 h 2475452"/>
                  <a:gd name="connsiteX3" fmla="*/ 1848615 w 2475451"/>
                  <a:gd name="connsiteY3" fmla="*/ 98 h 2475452"/>
                  <a:gd name="connsiteX4" fmla="*/ 1848615 w 2475451"/>
                  <a:gd name="connsiteY4" fmla="*/ 906775 h 2475452"/>
                  <a:gd name="connsiteX5" fmla="*/ 1551107 w 2475451"/>
                  <a:gd name="connsiteY5" fmla="*/ 906775 h 2475452"/>
                  <a:gd name="connsiteX6" fmla="*/ 2475451 w 2475451"/>
                  <a:gd name="connsiteY6" fmla="*/ 1831119 h 2475452"/>
                  <a:gd name="connsiteX7" fmla="*/ 1831117 w 2475451"/>
                  <a:gd name="connsiteY7" fmla="*/ 2475452 h 2475452"/>
                  <a:gd name="connsiteX8" fmla="*/ 906774 w 2475451"/>
                  <a:gd name="connsiteY8" fmla="*/ 1551109 h 2475452"/>
                  <a:gd name="connsiteX9" fmla="*/ 906774 w 2475451"/>
                  <a:gd name="connsiteY9" fmla="*/ 1848615 h 2475452"/>
                  <a:gd name="connsiteX10" fmla="*/ 97 w 2475451"/>
                  <a:gd name="connsiteY10" fmla="*/ 1848615 h 2475452"/>
                  <a:gd name="connsiteX11" fmla="*/ 97 w 2475451"/>
                  <a:gd name="connsiteY11" fmla="*/ 906775 h 2475452"/>
                  <a:gd name="connsiteX12" fmla="*/ 0 w 2475451"/>
                  <a:gd name="connsiteY12" fmla="*/ 906775 h 2475452"/>
                  <a:gd name="connsiteX13" fmla="*/ 0 w 2475451"/>
                  <a:gd name="connsiteY13" fmla="*/ 98 h 2475452"/>
                  <a:gd name="connsiteX14" fmla="*/ 97 w 2475451"/>
                  <a:gd name="connsiteY14" fmla="*/ 98 h 247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75451" h="2475452">
                    <a:moveTo>
                      <a:pt x="97" y="0"/>
                    </a:moveTo>
                    <a:lnTo>
                      <a:pt x="906774" y="0"/>
                    </a:lnTo>
                    <a:lnTo>
                      <a:pt x="906774" y="98"/>
                    </a:lnTo>
                    <a:lnTo>
                      <a:pt x="1848615" y="98"/>
                    </a:lnTo>
                    <a:lnTo>
                      <a:pt x="1848615" y="906775"/>
                    </a:lnTo>
                    <a:lnTo>
                      <a:pt x="1551107" y="906775"/>
                    </a:lnTo>
                    <a:lnTo>
                      <a:pt x="2475451" y="1831119"/>
                    </a:lnTo>
                    <a:lnTo>
                      <a:pt x="1831117" y="2475452"/>
                    </a:lnTo>
                    <a:lnTo>
                      <a:pt x="906774" y="1551109"/>
                    </a:lnTo>
                    <a:lnTo>
                      <a:pt x="906774" y="1848615"/>
                    </a:lnTo>
                    <a:lnTo>
                      <a:pt x="97" y="1848615"/>
                    </a:lnTo>
                    <a:lnTo>
                      <a:pt x="97" y="906775"/>
                    </a:lnTo>
                    <a:lnTo>
                      <a:pt x="0" y="906775"/>
                    </a:lnTo>
                    <a:lnTo>
                      <a:pt x="0" y="98"/>
                    </a:lnTo>
                    <a:lnTo>
                      <a:pt x="97" y="98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6" name="TextBox 30">
              <a:extLst>
                <a:ext uri="{FF2B5EF4-FFF2-40B4-BE49-F238E27FC236}">
                  <a16:creationId xmlns:a16="http://schemas.microsoft.com/office/drawing/2014/main" id="{BF155837-D83F-44A9-A970-BCD894BAA386}"/>
                </a:ext>
              </a:extLst>
            </p:cNvPr>
            <p:cNvSpPr txBox="1"/>
            <p:nvPr/>
          </p:nvSpPr>
          <p:spPr>
            <a:xfrm>
              <a:off x="9773255" y="4363090"/>
              <a:ext cx="2890196" cy="101892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DOWN</a:t>
              </a:r>
            </a:p>
          </p:txBody>
        </p:sp>
      </p:grpSp>
      <p:sp>
        <p:nvSpPr>
          <p:cNvPr id="39" name="文字方塊 38"/>
          <p:cNvSpPr txBox="1"/>
          <p:nvPr/>
        </p:nvSpPr>
        <p:spPr>
          <a:xfrm flipH="1">
            <a:off x="9219882" y="4890867"/>
            <a:ext cx="317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Cluster	1 (</a:t>
            </a:r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年收入</a:t>
            </a:r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&lt;=50K)</a:t>
            </a:r>
            <a:endParaRPr lang="zh-TW" alt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470437" y="218963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男性</a:t>
            </a:r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522831" y="2834547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43</a:t>
            </a:r>
            <a:r>
              <a:rPr lang="zh-TW" altLang="zh-TW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歲</a:t>
            </a:r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720735" y="3519179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1.1973</a:t>
            </a:r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752696" y="436282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40</a:t>
            </a:r>
            <a:r>
              <a:rPr lang="zh-TW" altLang="zh-TW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小時</a:t>
            </a:r>
          </a:p>
        </p:txBody>
      </p:sp>
      <p:sp>
        <p:nvSpPr>
          <p:cNvPr id="50" name="矩形 49"/>
          <p:cNvSpPr/>
          <p:nvPr/>
        </p:nvSpPr>
        <p:spPr>
          <a:xfrm>
            <a:off x="7813378" y="213368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男性</a:t>
            </a:r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815172" y="2799760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37</a:t>
            </a:r>
            <a:r>
              <a:rPr lang="zh-TW" altLang="zh-TW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歲</a:t>
            </a:r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174405" y="3736251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(</a:t>
            </a:r>
            <a:r>
              <a:rPr lang="zh-TW" altLang="en-US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地方政府</a:t>
            </a:r>
            <a:r>
              <a:rPr lang="en-US" altLang="zh-TW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)</a:t>
            </a:r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234565" y="345283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 4.9441</a:t>
            </a:r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190363" y="4371570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44.1963</a:t>
            </a:r>
            <a:r>
              <a:rPr lang="zh-CN" altLang="zh-TW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小時</a:t>
            </a:r>
            <a:endParaRPr lang="zh-TW" altLang="zh-TW" b="1" kern="100" dirty="0">
              <a:solidFill>
                <a:schemeClr val="tx1">
                  <a:lumMod val="85000"/>
                  <a:lumOff val="1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文字方塊 59"/>
          <p:cNvSpPr txBox="1"/>
          <p:nvPr/>
        </p:nvSpPr>
        <p:spPr>
          <a:xfrm flipH="1">
            <a:off x="238570" y="4888971"/>
            <a:ext cx="317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Cluster	0 (</a:t>
            </a:r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年收入</a:t>
            </a:r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&gt;50K)</a:t>
            </a:r>
            <a:endParaRPr lang="zh-TW" alt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543089" y="3800417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(</a:t>
            </a:r>
            <a:r>
              <a:rPr lang="zh-TW" altLang="zh-TW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私人公司</a:t>
            </a:r>
            <a:r>
              <a:rPr lang="en-US" altLang="zh-TW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)</a:t>
            </a:r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3371817" y="-86001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  <a:endParaRPr lang="zh-TW" altLang="en-US" sz="2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4128403" y="-85734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endParaRPr lang="zh-TW" altLang="en-US" sz="2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5076753" y="-86001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</a:t>
            </a:r>
            <a:endParaRPr lang="zh-TW" altLang="en-US" sz="2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5981321" y="-85604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</a:t>
            </a:r>
            <a:endParaRPr lang="zh-TW" altLang="en-US" sz="2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7023292" y="-88126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5</a:t>
            </a:r>
            <a:endParaRPr lang="zh-TW" altLang="en-US" sz="2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8027611" y="-86001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6</a:t>
            </a:r>
            <a:endParaRPr lang="zh-TW" altLang="en-US" sz="2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9219882" y="-85734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7</a:t>
            </a:r>
            <a:endParaRPr lang="zh-TW" altLang="en-US" sz="2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117" name="圖片 1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11" y="5455646"/>
            <a:ext cx="1049630" cy="965617"/>
          </a:xfrm>
          <a:prstGeom prst="rect">
            <a:avLst/>
          </a:prstGeom>
        </p:spPr>
      </p:pic>
      <p:pic>
        <p:nvPicPr>
          <p:cNvPr id="118" name="圖片 1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999" y="5977481"/>
            <a:ext cx="570468" cy="570468"/>
          </a:xfrm>
          <a:prstGeom prst="rect">
            <a:avLst/>
          </a:prstGeom>
        </p:spPr>
      </p:pic>
      <p:pic>
        <p:nvPicPr>
          <p:cNvPr id="119" name="圖片 1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737" y="5972684"/>
            <a:ext cx="597296" cy="597296"/>
          </a:xfrm>
          <a:prstGeom prst="rect">
            <a:avLst/>
          </a:prstGeom>
        </p:spPr>
      </p:pic>
      <p:sp>
        <p:nvSpPr>
          <p:cNvPr id="79" name="Google Shape;425;p23"/>
          <p:cNvSpPr/>
          <p:nvPr/>
        </p:nvSpPr>
        <p:spPr>
          <a:xfrm>
            <a:off x="4070921" y="-1719251"/>
            <a:ext cx="3829881" cy="3178353"/>
          </a:xfrm>
          <a:prstGeom prst="ellipse">
            <a:avLst/>
          </a:prstGeom>
          <a:solidFill>
            <a:srgbClr val="8FC03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4971155" y="108940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600" b="1" kern="1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如何分群</a:t>
            </a:r>
            <a:endParaRPr lang="zh-TW" altLang="zh-TW" sz="3600" b="1" kern="1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6129" y="1976571"/>
            <a:ext cx="2077076" cy="3479075"/>
          </a:xfrm>
          <a:prstGeom prst="rect">
            <a:avLst/>
          </a:prstGeom>
          <a:solidFill>
            <a:srgbClr val="BFD369"/>
          </a:solidFill>
          <a:ln w="76200">
            <a:solidFill>
              <a:srgbClr val="BFD3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/>
        </p:nvSpPr>
        <p:spPr>
          <a:xfrm rot="16200000" flipH="1">
            <a:off x="8759702" y="-1752582"/>
            <a:ext cx="106933" cy="2300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623313" y="2183853"/>
            <a:ext cx="700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TW" altLang="en-US" sz="20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性別</a:t>
            </a:r>
          </a:p>
        </p:txBody>
      </p:sp>
      <p:sp>
        <p:nvSpPr>
          <p:cNvPr id="11" name="矩形 10"/>
          <p:cNvSpPr/>
          <p:nvPr/>
        </p:nvSpPr>
        <p:spPr>
          <a:xfrm>
            <a:off x="5614509" y="2920083"/>
            <a:ext cx="700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TW" altLang="en-US" sz="20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年紀</a:t>
            </a:r>
          </a:p>
        </p:txBody>
      </p:sp>
      <p:sp>
        <p:nvSpPr>
          <p:cNvPr id="12" name="矩形 11"/>
          <p:cNvSpPr/>
          <p:nvPr/>
        </p:nvSpPr>
        <p:spPr>
          <a:xfrm>
            <a:off x="4980256" y="3664373"/>
            <a:ext cx="19912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TW" altLang="zh-TW" sz="2000" b="1" kern="1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公司單位平均數</a:t>
            </a:r>
            <a:endParaRPr lang="zh-TW" altLang="en-US" sz="20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 Unicode MS" panose="020B060402020202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77536" y="4293549"/>
            <a:ext cx="1733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TW" altLang="zh-TW" sz="2000" b="1" kern="1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每周工作時數</a:t>
            </a:r>
            <a:endParaRPr lang="zh-TW" altLang="en-US" sz="20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 Unicode MS" panose="020B0604020202020204" pitchFamily="34" charset="-120"/>
            </a:endParaRPr>
          </a:p>
        </p:txBody>
      </p:sp>
      <p:cxnSp>
        <p:nvCxnSpPr>
          <p:cNvPr id="93" name="直線接點 92"/>
          <p:cNvCxnSpPr/>
          <p:nvPr/>
        </p:nvCxnSpPr>
        <p:spPr>
          <a:xfrm flipV="1">
            <a:off x="-2210160" y="-602478"/>
            <a:ext cx="5559222" cy="28436"/>
          </a:xfrm>
          <a:prstGeom prst="line">
            <a:avLst/>
          </a:prstGeom>
          <a:ln w="7620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/>
          <p:nvPr/>
        </p:nvCxnSpPr>
        <p:spPr>
          <a:xfrm>
            <a:off x="4965581" y="4119454"/>
            <a:ext cx="1992880" cy="2430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/>
          <p:cNvCxnSpPr/>
          <p:nvPr/>
        </p:nvCxnSpPr>
        <p:spPr>
          <a:xfrm>
            <a:off x="4966449" y="3483328"/>
            <a:ext cx="201059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>
            <a:off x="4976129" y="2686226"/>
            <a:ext cx="1952425" cy="27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29">
            <a:extLst>
              <a:ext uri="{FF2B5EF4-FFF2-40B4-BE49-F238E27FC236}">
                <a16:creationId xmlns:a16="http://schemas.microsoft.com/office/drawing/2014/main" id="{2BE2AE38-E82F-416B-91F4-4DC84BA38470}"/>
              </a:ext>
            </a:extLst>
          </p:cNvPr>
          <p:cNvSpPr txBox="1"/>
          <p:nvPr/>
        </p:nvSpPr>
        <p:spPr>
          <a:xfrm>
            <a:off x="1277853" y="1241585"/>
            <a:ext cx="1287532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UP</a:t>
            </a:r>
          </a:p>
        </p:txBody>
      </p:sp>
      <p:cxnSp>
        <p:nvCxnSpPr>
          <p:cNvPr id="31" name="直線單箭頭接點 30"/>
          <p:cNvCxnSpPr/>
          <p:nvPr/>
        </p:nvCxnSpPr>
        <p:spPr>
          <a:xfrm flipV="1">
            <a:off x="3232956" y="5483808"/>
            <a:ext cx="5740557" cy="12162"/>
          </a:xfrm>
          <a:prstGeom prst="straightConnector1">
            <a:avLst/>
          </a:prstGeom>
          <a:ln w="104775">
            <a:solidFill>
              <a:srgbClr val="BFD36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 107"/>
          <p:cNvSpPr/>
          <p:nvPr/>
        </p:nvSpPr>
        <p:spPr>
          <a:xfrm>
            <a:off x="8547254" y="6265912"/>
            <a:ext cx="18938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"/>
              </a:rPr>
              <a:t>29.8047%</a:t>
            </a:r>
            <a:endParaRPr lang="zh-TW" altLang="zh-TW" sz="2000" b="1" kern="0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Roboto"/>
            </a:endParaRPr>
          </a:p>
        </p:txBody>
      </p:sp>
      <p:sp>
        <p:nvSpPr>
          <p:cNvPr id="110" name="Google Shape;423;p23"/>
          <p:cNvSpPr txBox="1"/>
          <p:nvPr/>
        </p:nvSpPr>
        <p:spPr>
          <a:xfrm>
            <a:off x="1277853" y="5739855"/>
            <a:ext cx="1811942" cy="92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TW" altLang="en-US" sz="2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"/>
                <a:sym typeface="Roboto"/>
              </a:rPr>
              <a:t>百分比比例</a:t>
            </a:r>
            <a:endParaRPr lang="en-US" altLang="zh-TW" sz="2400" b="1" kern="0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Roboto"/>
              <a:sym typeface="Roboto"/>
            </a:endParaRPr>
          </a:p>
        </p:txBody>
      </p:sp>
      <p:grpSp>
        <p:nvGrpSpPr>
          <p:cNvPr id="129" name="Google Shape;8442;p84"/>
          <p:cNvGrpSpPr/>
          <p:nvPr/>
        </p:nvGrpSpPr>
        <p:grpSpPr>
          <a:xfrm>
            <a:off x="5798706" y="763250"/>
            <a:ext cx="828494" cy="752258"/>
            <a:chOff x="2037825" y="3981825"/>
            <a:chExt cx="296175" cy="295375"/>
          </a:xfrm>
          <a:solidFill>
            <a:schemeClr val="bg1"/>
          </a:solidFill>
        </p:grpSpPr>
        <p:sp>
          <p:nvSpPr>
            <p:cNvPr id="130" name="Google Shape;8443;p84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444;p84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445;p84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矩形 55"/>
          <p:cNvSpPr/>
          <p:nvPr/>
        </p:nvSpPr>
        <p:spPr>
          <a:xfrm>
            <a:off x="4896412" y="496411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TW" altLang="en-US" sz="2000" b="1" kern="1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實例數目與百分比</a:t>
            </a:r>
            <a:endParaRPr lang="zh-TW" altLang="en-US" sz="20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 Unicode MS" panose="020B0604020202020204" pitchFamily="34" charset="-120"/>
            </a:endParaRPr>
          </a:p>
        </p:txBody>
      </p:sp>
      <p:cxnSp>
        <p:nvCxnSpPr>
          <p:cNvPr id="57" name="直線接點 56"/>
          <p:cNvCxnSpPr/>
          <p:nvPr/>
        </p:nvCxnSpPr>
        <p:spPr>
          <a:xfrm flipV="1">
            <a:off x="4976129" y="4818308"/>
            <a:ext cx="1995378" cy="183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3232956" y="4972692"/>
            <a:ext cx="1470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5506</a:t>
            </a:r>
            <a:r>
              <a:rPr lang="zh-TW" altLang="en-US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筆</a:t>
            </a:r>
            <a:r>
              <a:rPr lang="en-US" altLang="zh-TW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(18%)</a:t>
            </a:r>
            <a:endParaRPr lang="zh-TW" altLang="zh-TW" b="1" kern="100" dirty="0">
              <a:solidFill>
                <a:schemeClr val="tx1">
                  <a:lumMod val="85000"/>
                  <a:lumOff val="1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477688" y="4948230"/>
            <a:ext cx="1587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24657</a:t>
            </a:r>
            <a:r>
              <a:rPr lang="zh-TW" altLang="en-US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筆</a:t>
            </a:r>
            <a:r>
              <a:rPr lang="en-US" altLang="zh-TW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Times New Roman" panose="02020603050405020304" pitchFamily="18" charset="0"/>
              </a:rPr>
              <a:t>(82%)</a:t>
            </a:r>
            <a:endParaRPr lang="zh-TW" altLang="zh-TW" b="1" kern="100" dirty="0">
              <a:solidFill>
                <a:schemeClr val="tx1">
                  <a:lumMod val="85000"/>
                  <a:lumOff val="1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Google Shape;423;p23"/>
          <p:cNvSpPr txBox="1"/>
          <p:nvPr/>
        </p:nvSpPr>
        <p:spPr>
          <a:xfrm>
            <a:off x="5269013" y="5590866"/>
            <a:ext cx="1811942" cy="92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"/>
                <a:sym typeface="Roboto"/>
              </a:rPr>
              <a:t>正確分群</a:t>
            </a:r>
            <a:endParaRPr lang="en-US" altLang="zh-TW" sz="2000" b="1" kern="0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68" name="Google Shape;423;p23"/>
          <p:cNvSpPr txBox="1"/>
          <p:nvPr/>
        </p:nvSpPr>
        <p:spPr>
          <a:xfrm>
            <a:off x="8466312" y="5599025"/>
            <a:ext cx="1811942" cy="92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"/>
                <a:sym typeface="Roboto"/>
              </a:rPr>
              <a:t>不正確分群</a:t>
            </a:r>
            <a:endParaRPr lang="en-US" altLang="zh-TW" sz="2000" b="1" kern="0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575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425;p23"/>
          <p:cNvSpPr/>
          <p:nvPr/>
        </p:nvSpPr>
        <p:spPr>
          <a:xfrm>
            <a:off x="9809322" y="4827506"/>
            <a:ext cx="2809875" cy="2752725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11707764" y="-237426"/>
            <a:ext cx="1151" cy="4385626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380757" y="2752313"/>
            <a:ext cx="40352" cy="3981892"/>
          </a:xfrm>
          <a:prstGeom prst="line">
            <a:avLst/>
          </a:prstGeom>
          <a:ln w="76200">
            <a:solidFill>
              <a:srgbClr val="FB8E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425;p23"/>
          <p:cNvSpPr/>
          <p:nvPr/>
        </p:nvSpPr>
        <p:spPr>
          <a:xfrm>
            <a:off x="12460603" y="3401486"/>
            <a:ext cx="1453472" cy="1290944"/>
          </a:xfrm>
          <a:prstGeom prst="ellipse">
            <a:avLst/>
          </a:prstGeom>
          <a:solidFill>
            <a:srgbClr val="8FC03F"/>
          </a:solidFill>
          <a:ln>
            <a:solidFill>
              <a:srgbClr val="BFD369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844C32-9397-4530-BA4B-E2C344C198D3}"/>
              </a:ext>
            </a:extLst>
          </p:cNvPr>
          <p:cNvSpPr txBox="1"/>
          <p:nvPr/>
        </p:nvSpPr>
        <p:spPr>
          <a:xfrm>
            <a:off x="5003444" y="258250"/>
            <a:ext cx="2390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  群  圖    </a:t>
            </a:r>
          </a:p>
        </p:txBody>
      </p:sp>
      <p:sp>
        <p:nvSpPr>
          <p:cNvPr id="10" name="矩形 9"/>
          <p:cNvSpPr/>
          <p:nvPr/>
        </p:nvSpPr>
        <p:spPr>
          <a:xfrm>
            <a:off x="12667748" y="3672915"/>
            <a:ext cx="12170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TW" sz="20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Simple</a:t>
            </a:r>
          </a:p>
          <a:p>
            <a:pPr algn="just"/>
            <a:r>
              <a:rPr lang="en-US" altLang="zh-TW" sz="2000" b="1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KMeans</a:t>
            </a:r>
            <a:endParaRPr lang="en-US" altLang="zh-TW" sz="20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Google Shape;425;p23"/>
          <p:cNvSpPr/>
          <p:nvPr/>
        </p:nvSpPr>
        <p:spPr>
          <a:xfrm>
            <a:off x="11435097" y="-743736"/>
            <a:ext cx="701042" cy="674748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cxnSp>
        <p:nvCxnSpPr>
          <p:cNvPr id="24" name="直線接點 23"/>
          <p:cNvCxnSpPr/>
          <p:nvPr/>
        </p:nvCxnSpPr>
        <p:spPr>
          <a:xfrm flipH="1">
            <a:off x="11023927" y="-2579400"/>
            <a:ext cx="64086" cy="4433743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425;p23"/>
          <p:cNvSpPr/>
          <p:nvPr/>
        </p:nvSpPr>
        <p:spPr>
          <a:xfrm>
            <a:off x="4071561" y="392659"/>
            <a:ext cx="312132" cy="285488"/>
          </a:xfrm>
          <a:prstGeom prst="ellipse">
            <a:avLst/>
          </a:prstGeom>
          <a:solidFill>
            <a:srgbClr val="8FC03F">
              <a:alpha val="9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50" name="Google Shape;425;p23"/>
          <p:cNvSpPr/>
          <p:nvPr/>
        </p:nvSpPr>
        <p:spPr>
          <a:xfrm>
            <a:off x="7615617" y="407894"/>
            <a:ext cx="312132" cy="285488"/>
          </a:xfrm>
          <a:prstGeom prst="ellipse">
            <a:avLst/>
          </a:prstGeom>
          <a:solidFill>
            <a:srgbClr val="8FC03F">
              <a:alpha val="9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53" name="Google Shape;425;p23"/>
          <p:cNvSpPr/>
          <p:nvPr/>
        </p:nvSpPr>
        <p:spPr>
          <a:xfrm>
            <a:off x="-1427940" y="-1794787"/>
            <a:ext cx="3337560" cy="3164364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54" name="Google Shape;425;p23"/>
          <p:cNvSpPr/>
          <p:nvPr/>
        </p:nvSpPr>
        <p:spPr>
          <a:xfrm>
            <a:off x="-793218" y="796347"/>
            <a:ext cx="1586436" cy="1436138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pic>
        <p:nvPicPr>
          <p:cNvPr id="44" name="圖片 43"/>
          <p:cNvPicPr/>
          <p:nvPr/>
        </p:nvPicPr>
        <p:blipFill rotWithShape="1">
          <a:blip r:embed="rId3"/>
          <a:srcRect l="24423" t="18550" r="23753" b="12145"/>
          <a:stretch/>
        </p:blipFill>
        <p:spPr bwMode="auto">
          <a:xfrm>
            <a:off x="1840246" y="828458"/>
            <a:ext cx="8259443" cy="57717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6" name="矩形 55"/>
          <p:cNvSpPr/>
          <p:nvPr/>
        </p:nvSpPr>
        <p:spPr>
          <a:xfrm flipH="1">
            <a:off x="149690" y="122265"/>
            <a:ext cx="173095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" name="圖片 46"/>
          <p:cNvPicPr/>
          <p:nvPr/>
        </p:nvPicPr>
        <p:blipFill rotWithShape="1">
          <a:blip r:embed="rId4"/>
          <a:srcRect l="23734" t="18550" r="23764" b="12524"/>
          <a:stretch/>
        </p:blipFill>
        <p:spPr bwMode="auto">
          <a:xfrm>
            <a:off x="1833064" y="865569"/>
            <a:ext cx="8235728" cy="57326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圖片 47"/>
          <p:cNvPicPr/>
          <p:nvPr/>
        </p:nvPicPr>
        <p:blipFill rotWithShape="1">
          <a:blip r:embed="rId5"/>
          <a:srcRect l="23734" t="13861" r="24900" b="18056"/>
          <a:stretch/>
        </p:blipFill>
        <p:spPr bwMode="auto">
          <a:xfrm>
            <a:off x="1840246" y="863633"/>
            <a:ext cx="8245467" cy="57345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7" name="矩形 56"/>
          <p:cNvSpPr/>
          <p:nvPr/>
        </p:nvSpPr>
        <p:spPr>
          <a:xfrm rot="16200000" flipH="1">
            <a:off x="1392598" y="-1093526"/>
            <a:ext cx="173095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Google Shape;425;p23"/>
          <p:cNvSpPr/>
          <p:nvPr/>
        </p:nvSpPr>
        <p:spPr>
          <a:xfrm>
            <a:off x="8713318" y="6338505"/>
            <a:ext cx="2192008" cy="2142040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60" name="Google Shape;425;p23"/>
          <p:cNvSpPr/>
          <p:nvPr/>
        </p:nvSpPr>
        <p:spPr>
          <a:xfrm>
            <a:off x="10131604" y="5850363"/>
            <a:ext cx="266501" cy="265393"/>
          </a:xfrm>
          <a:prstGeom prst="ellipse">
            <a:avLst/>
          </a:prstGeom>
          <a:solidFill>
            <a:srgbClr val="92D05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61" name="Google Shape;305;p32"/>
          <p:cNvSpPr/>
          <p:nvPr/>
        </p:nvSpPr>
        <p:spPr>
          <a:xfrm>
            <a:off x="10884788" y="5961347"/>
            <a:ext cx="401580" cy="328852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0228156" y="5627614"/>
            <a:ext cx="16113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Simple</a:t>
            </a:r>
          </a:p>
          <a:p>
            <a:pPr algn="just"/>
            <a:r>
              <a:rPr lang="en-US" altLang="zh-TW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Kmeans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3" name="Google Shape;305;p32"/>
          <p:cNvSpPr/>
          <p:nvPr/>
        </p:nvSpPr>
        <p:spPr>
          <a:xfrm>
            <a:off x="10941649" y="5317670"/>
            <a:ext cx="306357" cy="26742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4" name="Google Shape;305;p32"/>
          <p:cNvSpPr/>
          <p:nvPr/>
        </p:nvSpPr>
        <p:spPr>
          <a:xfrm>
            <a:off x="11715971" y="5329727"/>
            <a:ext cx="306357" cy="267429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5" name="矩形 64"/>
          <p:cNvSpPr/>
          <p:nvPr/>
        </p:nvSpPr>
        <p:spPr>
          <a:xfrm rot="16200000" flipH="1">
            <a:off x="10655678" y="5364107"/>
            <a:ext cx="173095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Google Shape;305;p32"/>
          <p:cNvSpPr/>
          <p:nvPr/>
        </p:nvSpPr>
        <p:spPr>
          <a:xfrm>
            <a:off x="9891785" y="6372010"/>
            <a:ext cx="336371" cy="33403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7" name="矩形 66"/>
          <p:cNvSpPr/>
          <p:nvPr/>
        </p:nvSpPr>
        <p:spPr>
          <a:xfrm flipH="1">
            <a:off x="11856416" y="4148316"/>
            <a:ext cx="173095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0" name="圖片 6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609" b="71073" l="7230" r="169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9" t="54893" r="81622" b="27092"/>
          <a:stretch/>
        </p:blipFill>
        <p:spPr>
          <a:xfrm>
            <a:off x="-118010" y="2069109"/>
            <a:ext cx="1172744" cy="1366408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57" b="34566" l="44742" r="67990">
                        <a14:foregroundMark x1="50979" y1="32747" x2="54742" y2="32505"/>
                        <a14:foregroundMark x1="49072" y1="30928" x2="50155" y2="29351"/>
                        <a14:foregroundMark x1="51392" y1="28502" x2="50979" y2="25227"/>
                        <a14:foregroundMark x1="50258" y1="14190" x2="50619" y2="13645"/>
                        <a14:foregroundMark x1="61495" y1="18981" x2="61495" y2="18981"/>
                        <a14:foregroundMark x1="62113" y1="24378" x2="62113" y2="24378"/>
                        <a14:foregroundMark x1="56649" y1="29048" x2="56649" y2="29048"/>
                        <a14:foregroundMark x1="62216" y1="23711" x2="62216" y2="23711"/>
                        <a14:foregroundMark x1="64639" y1="29654" x2="64639" y2="29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53" r="31995" b="65248"/>
          <a:stretch/>
        </p:blipFill>
        <p:spPr>
          <a:xfrm>
            <a:off x="12708009" y="1475441"/>
            <a:ext cx="1429283" cy="1777534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D0844C32-9397-4530-BA4B-E2C344C198D3}"/>
              </a:ext>
            </a:extLst>
          </p:cNvPr>
          <p:cNvSpPr txBox="1"/>
          <p:nvPr/>
        </p:nvSpPr>
        <p:spPr>
          <a:xfrm>
            <a:off x="11740830" y="3266409"/>
            <a:ext cx="4954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算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法 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7617" b="96301" l="2990" r="29330">
                        <a14:foregroundMark x1="9330" y1="81807" x2="9330" y2="81807"/>
                        <a14:foregroundMark x1="9691" y1="79685" x2="9691" y2="79685"/>
                        <a14:foregroundMark x1="9691" y1="77077" x2="9691" y2="77077"/>
                        <a14:foregroundMark x1="6753" y1="85264" x2="8144" y2="86052"/>
                        <a14:foregroundMark x1="11495" y1="91631" x2="12010" y2="91631"/>
                        <a14:foregroundMark x1="12010" y1="77987" x2="12010" y2="77987"/>
                        <a14:foregroundMark x1="4278" y1="84839" x2="4278" y2="84839"/>
                        <a14:foregroundMark x1="25412" y1="89084" x2="25412" y2="89084"/>
                        <a14:foregroundMark x1="21804" y1="76349" x2="21804" y2="76349"/>
                        <a14:foregroundMark x1="22732" y1="78896" x2="22732" y2="78896"/>
                        <a14:foregroundMark x1="24278" y1="85870" x2="24278" y2="85870"/>
                        <a14:foregroundMark x1="23608" y1="84536" x2="23608" y2="845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2" t="67540" r="70467" b="3368"/>
          <a:stretch/>
        </p:blipFill>
        <p:spPr>
          <a:xfrm>
            <a:off x="-322119" y="4566975"/>
            <a:ext cx="2577925" cy="24144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44548" y="1226479"/>
            <a:ext cx="1590097" cy="3425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 flipH="1">
            <a:off x="2534254" y="6002678"/>
            <a:ext cx="163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5937F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b="1" dirty="0">
                <a:solidFill>
                  <a:srgbClr val="5937F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年收入</a:t>
            </a:r>
            <a:r>
              <a:rPr lang="en-US" altLang="zh-TW" b="1" dirty="0">
                <a:solidFill>
                  <a:srgbClr val="5937F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&gt;50K)</a:t>
            </a:r>
            <a:endParaRPr lang="zh-TW" altLang="en-US" b="1" dirty="0">
              <a:solidFill>
                <a:srgbClr val="5937F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文字方塊 50"/>
          <p:cNvSpPr txBox="1"/>
          <p:nvPr/>
        </p:nvSpPr>
        <p:spPr>
          <a:xfrm flipH="1">
            <a:off x="6507618" y="6002678"/>
            <a:ext cx="178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年收入</a:t>
            </a:r>
            <a:r>
              <a:rPr lang="en-US" altLang="zh-TW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&lt;=50K)</a:t>
            </a:r>
            <a:endParaRPr lang="zh-TW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21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Google Shape;425;p23"/>
          <p:cNvSpPr/>
          <p:nvPr/>
        </p:nvSpPr>
        <p:spPr>
          <a:xfrm>
            <a:off x="-397181" y="-926007"/>
            <a:ext cx="3337560" cy="3164364"/>
          </a:xfrm>
          <a:prstGeom prst="ellipse">
            <a:avLst/>
          </a:prstGeom>
          <a:solidFill>
            <a:srgbClr val="BFDBF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3" name="Google Shape;425;p23"/>
          <p:cNvSpPr/>
          <p:nvPr/>
        </p:nvSpPr>
        <p:spPr>
          <a:xfrm>
            <a:off x="-498501" y="-752514"/>
            <a:ext cx="3162247" cy="3145510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680AAED-2228-445E-80B5-552D9D9AE9D8}"/>
              </a:ext>
            </a:extLst>
          </p:cNvPr>
          <p:cNvSpPr txBox="1"/>
          <p:nvPr/>
        </p:nvSpPr>
        <p:spPr>
          <a:xfrm>
            <a:off x="711934" y="624287"/>
            <a:ext cx="1732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結 </a:t>
            </a:r>
            <a:r>
              <a:rPr lang="en-US" altLang="zh-TW" sz="4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TW" altLang="en-US" sz="4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論</a:t>
            </a:r>
          </a:p>
        </p:txBody>
      </p:sp>
      <p:sp>
        <p:nvSpPr>
          <p:cNvPr id="5" name="Google Shape;425;p23"/>
          <p:cNvSpPr/>
          <p:nvPr/>
        </p:nvSpPr>
        <p:spPr>
          <a:xfrm>
            <a:off x="9553601" y="5285245"/>
            <a:ext cx="3162247" cy="3145510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8" name="Google Shape;425;p23"/>
          <p:cNvSpPr/>
          <p:nvPr/>
        </p:nvSpPr>
        <p:spPr>
          <a:xfrm>
            <a:off x="-1043801" y="872600"/>
            <a:ext cx="1654415" cy="1590757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43CB08D-4252-4606-9310-4E2074598F9E}"/>
              </a:ext>
            </a:extLst>
          </p:cNvPr>
          <p:cNvSpPr txBox="1"/>
          <p:nvPr/>
        </p:nvSpPr>
        <p:spPr>
          <a:xfrm>
            <a:off x="2201861" y="2350178"/>
            <a:ext cx="7233085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/>
            <a:r>
              <a:rPr lang="en-US" altLang="zh-TW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		</a:t>
            </a:r>
            <a:r>
              <a:rPr lang="zh-TW" altLang="en-US" sz="4000" b="1" kern="1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年收入超過</a:t>
            </a:r>
            <a:r>
              <a:rPr lang="en-US" altLang="zh-TW" sz="4000" b="1" kern="1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50K</a:t>
            </a:r>
            <a:r>
              <a:rPr lang="zh-TW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的男性中，幾乎是</a:t>
            </a:r>
            <a:r>
              <a:rPr lang="en-US" altLang="zh-TW" sz="2400" b="1" kern="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40</a:t>
            </a:r>
            <a:r>
              <a:rPr lang="zh-TW" altLang="en-US" sz="2400" b="1" kern="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歲以上的中年人</a:t>
            </a:r>
            <a:r>
              <a:rPr lang="zh-TW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，可推斷這個年紀的人應該都會落在</a:t>
            </a:r>
            <a:r>
              <a:rPr lang="zh-TW" altLang="en-US" sz="2400" b="1" kern="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公司的管理階級</a:t>
            </a:r>
            <a:r>
              <a:rPr lang="zh-TW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的位置。</a:t>
            </a:r>
            <a:endParaRPr lang="en-US" altLang="zh-TW" sz="2400" b="1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anose="020B0604020202020204" pitchFamily="34" charset="-120"/>
            </a:endParaRPr>
          </a:p>
          <a:p>
            <a:pPr marL="304800"/>
            <a:endParaRPr lang="zh-TW" altLang="en-US" sz="2400" b="1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anose="020B0604020202020204" pitchFamily="34" charset="-120"/>
            </a:endParaRPr>
          </a:p>
          <a:p>
            <a:pPr marL="304800"/>
            <a:r>
              <a:rPr lang="en-US" altLang="zh-TW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		</a:t>
            </a:r>
            <a:r>
              <a:rPr lang="zh-TW" altLang="en-US" sz="28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小於或等於</a:t>
            </a:r>
            <a:r>
              <a:rPr lang="en-US" altLang="zh-TW" sz="28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50K</a:t>
            </a:r>
            <a:r>
              <a:rPr lang="zh-TW" altLang="en-US" sz="28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的群體</a:t>
            </a:r>
            <a:r>
              <a:rPr lang="en-US" altLang="zh-TW" sz="28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,</a:t>
            </a:r>
            <a:r>
              <a:rPr lang="zh-TW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推斷可能是公司單位的不同，其他公司沒有公家的福利和薪資待遇，從此模型證實高收入與公司單位息息相關，如果</a:t>
            </a:r>
            <a:r>
              <a:rPr lang="zh-TW" altLang="en-US" sz="2400" b="1" kern="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排除學歷在外，公司單位與年收百萬最為密切</a:t>
            </a:r>
            <a:r>
              <a:rPr lang="zh-TW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。</a:t>
            </a:r>
            <a:endParaRPr lang="en-US" altLang="zh-TW" sz="2400" b="1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anose="020B0604020202020204" pitchFamily="34" charset="-12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994349" y="1091348"/>
            <a:ext cx="8816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/>
            <a:r>
              <a:rPr lang="zh-TW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人口占</a:t>
            </a:r>
            <a:r>
              <a:rPr lang="zh-TW" altLang="en-US" sz="2400" b="1" kern="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男性居多</a:t>
            </a:r>
            <a:r>
              <a:rPr lang="zh-TW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，符合社會大眾對於</a:t>
            </a:r>
            <a:r>
              <a:rPr lang="zh-TW" altLang="en-US" sz="2400" b="1" kern="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男生必須賺錢養家的觀念</a:t>
            </a:r>
            <a:r>
              <a:rPr lang="zh-TW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。</a:t>
            </a:r>
            <a:endParaRPr lang="en-US" altLang="zh-TW" sz="2400" b="1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36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25;p23"/>
          <p:cNvSpPr/>
          <p:nvPr/>
        </p:nvSpPr>
        <p:spPr>
          <a:xfrm>
            <a:off x="9680640" y="4787724"/>
            <a:ext cx="2809875" cy="2752725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30" name="Google Shape;425;p23"/>
          <p:cNvSpPr/>
          <p:nvPr/>
        </p:nvSpPr>
        <p:spPr>
          <a:xfrm>
            <a:off x="8713318" y="6338505"/>
            <a:ext cx="2192008" cy="2142040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ABAFBB6-FD4D-40B8-819A-6789B30C3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294226"/>
              </p:ext>
            </p:extLst>
          </p:nvPr>
        </p:nvGraphicFramePr>
        <p:xfrm>
          <a:off x="2082800" y="1180816"/>
          <a:ext cx="7904480" cy="494566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787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7872">
                  <a:extLst>
                    <a:ext uri="{9D8B030D-6E8A-4147-A177-3AD203B41FA5}">
                      <a16:colId xmlns:a16="http://schemas.microsoft.com/office/drawing/2014/main" val="3062152805"/>
                    </a:ext>
                  </a:extLst>
                </a:gridCol>
                <a:gridCol w="2213558">
                  <a:extLst>
                    <a:ext uri="{9D8B030D-6E8A-4147-A177-3AD203B41FA5}">
                      <a16:colId xmlns:a16="http://schemas.microsoft.com/office/drawing/2014/main" val="3618100370"/>
                    </a:ext>
                  </a:extLst>
                </a:gridCol>
                <a:gridCol w="2115178">
                  <a:extLst>
                    <a:ext uri="{9D8B030D-6E8A-4147-A177-3AD203B41FA5}">
                      <a16:colId xmlns:a16="http://schemas.microsoft.com/office/drawing/2014/main" val="3113102056"/>
                    </a:ext>
                  </a:extLst>
                </a:gridCol>
              </a:tblGrid>
              <a:tr h="61820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每週工作時數</a:t>
                      </a:r>
                      <a:endParaRPr lang="zh-TW" alt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教育編號</a:t>
                      </a:r>
                      <a:endParaRPr lang="zh-TW" alt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公司單位</a:t>
                      </a:r>
                      <a:endParaRPr lang="zh-TW" alt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婚姻狀況</a:t>
                      </a:r>
                      <a:endParaRPr lang="zh-TW" alt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7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736857"/>
                  </a:ext>
                </a:extLst>
              </a:tr>
              <a:tr h="6182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未結婚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801891"/>
                  </a:ext>
                </a:extLst>
              </a:tr>
              <a:tr h="6182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離婚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323632"/>
                  </a:ext>
                </a:extLst>
              </a:tr>
              <a:tr h="6182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守寡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750219"/>
                  </a:ext>
                </a:extLst>
              </a:tr>
              <a:tr h="6182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未結婚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742520"/>
                  </a:ext>
                </a:extLst>
              </a:tr>
              <a:tr h="6182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未結婚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553659"/>
                  </a:ext>
                </a:extLst>
              </a:tr>
              <a:tr h="61820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40</a:t>
                      </a:r>
                      <a:endParaRPr lang="zh-TW" altLang="en-US" sz="1800" b="1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7</a:t>
                      </a:r>
                      <a:endParaRPr lang="zh-TW" altLang="en-US" sz="1800" b="1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</a:t>
                      </a:r>
                      <a:endParaRPr lang="zh-TW" altLang="en-US" sz="1800" b="1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離婚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820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50</a:t>
                      </a:r>
                      <a:endParaRPr lang="zh-TW" altLang="en-US" sz="1800" b="1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</a:t>
                      </a:r>
                      <a:endParaRPr lang="zh-TW" altLang="en-US" sz="1800" b="1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</a:t>
                      </a:r>
                      <a:endParaRPr lang="zh-TW" altLang="en-US" sz="1800" b="1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守寡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圓角矩形 3"/>
          <p:cNvSpPr/>
          <p:nvPr/>
        </p:nvSpPr>
        <p:spPr>
          <a:xfrm>
            <a:off x="2082800" y="1798320"/>
            <a:ext cx="7904480" cy="4328160"/>
          </a:xfrm>
          <a:prstGeom prst="roundRect">
            <a:avLst>
              <a:gd name="adj" fmla="val 835"/>
            </a:avLst>
          </a:prstGeom>
          <a:noFill/>
          <a:ln w="76200">
            <a:solidFill>
              <a:srgbClr val="FFC000">
                <a:alpha val="6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0844C32-9397-4530-BA4B-E2C344C198D3}"/>
              </a:ext>
            </a:extLst>
          </p:cNvPr>
          <p:cNvSpPr txBox="1"/>
          <p:nvPr/>
        </p:nvSpPr>
        <p:spPr>
          <a:xfrm>
            <a:off x="8471656" y="31494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分群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資料</a:t>
            </a:r>
            <a:endParaRPr lang="zh-TW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Google Shape;305;p32"/>
          <p:cNvSpPr/>
          <p:nvPr/>
        </p:nvSpPr>
        <p:spPr>
          <a:xfrm>
            <a:off x="3668604" y="418331"/>
            <a:ext cx="430538" cy="378017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8" name="Google Shape;305;p32"/>
          <p:cNvSpPr/>
          <p:nvPr/>
        </p:nvSpPr>
        <p:spPr>
          <a:xfrm>
            <a:off x="7848078" y="418331"/>
            <a:ext cx="430538" cy="378017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0844C32-9397-4530-BA4B-E2C344C198D3}"/>
              </a:ext>
            </a:extLst>
          </p:cNvPr>
          <p:cNvSpPr txBox="1"/>
          <p:nvPr/>
        </p:nvSpPr>
        <p:spPr>
          <a:xfrm>
            <a:off x="4301232" y="31494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以高收入女性為準</a:t>
            </a:r>
          </a:p>
        </p:txBody>
      </p:sp>
      <p:sp>
        <p:nvSpPr>
          <p:cNvPr id="10" name="Google Shape;425;p23"/>
          <p:cNvSpPr/>
          <p:nvPr/>
        </p:nvSpPr>
        <p:spPr>
          <a:xfrm>
            <a:off x="-1427940" y="-1794787"/>
            <a:ext cx="3337560" cy="3164364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12" name="Google Shape;425;p23"/>
          <p:cNvSpPr/>
          <p:nvPr/>
        </p:nvSpPr>
        <p:spPr>
          <a:xfrm>
            <a:off x="-793218" y="796347"/>
            <a:ext cx="1586436" cy="1436138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13" name="Google Shape;425;p23"/>
          <p:cNvSpPr/>
          <p:nvPr/>
        </p:nvSpPr>
        <p:spPr>
          <a:xfrm>
            <a:off x="10131604" y="5850363"/>
            <a:ext cx="266501" cy="265393"/>
          </a:xfrm>
          <a:prstGeom prst="ellipse">
            <a:avLst/>
          </a:prstGeom>
          <a:solidFill>
            <a:srgbClr val="92D05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11703745" y="-93582"/>
            <a:ext cx="1151" cy="4385626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11102991" y="-1040303"/>
            <a:ext cx="64086" cy="4433743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844C32-9397-4530-BA4B-E2C344C198D3}"/>
              </a:ext>
            </a:extLst>
          </p:cNvPr>
          <p:cNvSpPr txBox="1"/>
          <p:nvPr/>
        </p:nvSpPr>
        <p:spPr>
          <a:xfrm>
            <a:off x="353631" y="376496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TW" altLang="en-US" dirty="0"/>
              <a:t>研究二</a:t>
            </a:r>
          </a:p>
        </p:txBody>
      </p:sp>
      <p:sp>
        <p:nvSpPr>
          <p:cNvPr id="26" name="Google Shape;305;p32"/>
          <p:cNvSpPr/>
          <p:nvPr/>
        </p:nvSpPr>
        <p:spPr>
          <a:xfrm>
            <a:off x="10884788" y="5961347"/>
            <a:ext cx="401580" cy="328852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28156" y="5627614"/>
            <a:ext cx="16113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Simple</a:t>
            </a:r>
          </a:p>
          <a:p>
            <a:pPr algn="just"/>
            <a:r>
              <a:rPr lang="en-US" altLang="zh-TW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Kmeans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79577" y="1171806"/>
            <a:ext cx="2107011" cy="495467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 flipH="1">
            <a:off x="149690" y="122265"/>
            <a:ext cx="173095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 rot="16200000" flipH="1">
            <a:off x="1392598" y="-1093526"/>
            <a:ext cx="173095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圓柱 21"/>
          <p:cNvSpPr/>
          <p:nvPr/>
        </p:nvSpPr>
        <p:spPr>
          <a:xfrm>
            <a:off x="-73430" y="6628484"/>
            <a:ext cx="3105150" cy="327416"/>
          </a:xfrm>
          <a:prstGeom prst="can">
            <a:avLst>
              <a:gd name="adj" fmla="val 50000"/>
            </a:avLst>
          </a:prstGeom>
          <a:solidFill>
            <a:srgbClr val="BFD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929" b="95859" l="16705" r="79600">
                        <a14:foregroundMark x1="33179" y1="19394" x2="33872" y2="28687"/>
                        <a14:foregroundMark x1="36182" y1="25253" x2="40801" y2="25657"/>
                        <a14:foregroundMark x1="36182" y1="27980" x2="36028" y2="37475"/>
                        <a14:foregroundMark x1="60200" y1="91717" x2="63202" y2="76162"/>
                        <a14:foregroundMark x1="34642" y1="15051" x2="35335" y2="18687"/>
                        <a14:backgroundMark x1="21016" y1="68081" x2="23865" y2="71313"/>
                        <a14:backgroundMark x1="34103" y1="68081" x2="38337" y2="65556"/>
                        <a14:backgroundMark x1="71671" y1="67778" x2="72517" y2="65253"/>
                        <a14:backgroundMark x1="41032" y1="93030" x2="60970" y2="9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8393" y="2972855"/>
            <a:ext cx="5400040" cy="4113784"/>
          </a:xfrm>
          <a:prstGeom prst="rect">
            <a:avLst/>
          </a:prstGeom>
        </p:spPr>
      </p:pic>
      <p:sp>
        <p:nvSpPr>
          <p:cNvPr id="25" name="Google Shape;305;p32"/>
          <p:cNvSpPr/>
          <p:nvPr/>
        </p:nvSpPr>
        <p:spPr>
          <a:xfrm>
            <a:off x="10941649" y="5317670"/>
            <a:ext cx="306357" cy="26742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7" name="Google Shape;305;p32"/>
          <p:cNvSpPr/>
          <p:nvPr/>
        </p:nvSpPr>
        <p:spPr>
          <a:xfrm>
            <a:off x="11715971" y="5329727"/>
            <a:ext cx="306357" cy="267429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8" name="矩形 27"/>
          <p:cNvSpPr/>
          <p:nvPr/>
        </p:nvSpPr>
        <p:spPr>
          <a:xfrm rot="16200000" flipH="1">
            <a:off x="10655678" y="5364107"/>
            <a:ext cx="173095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 rot="10800000" flipH="1">
            <a:off x="11898586" y="4148316"/>
            <a:ext cx="173095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305;p32"/>
          <p:cNvSpPr/>
          <p:nvPr/>
        </p:nvSpPr>
        <p:spPr>
          <a:xfrm>
            <a:off x="9891785" y="6372010"/>
            <a:ext cx="336371" cy="33403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2050372990"/>
      </p:ext>
    </p:extLst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19;p23"/>
          <p:cNvGrpSpPr/>
          <p:nvPr/>
        </p:nvGrpSpPr>
        <p:grpSpPr>
          <a:xfrm>
            <a:off x="1552909" y="1804124"/>
            <a:ext cx="10471270" cy="632204"/>
            <a:chOff x="660081" y="1264337"/>
            <a:chExt cx="7994308" cy="49315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Google Shape;421;p23"/>
            <p:cNvSpPr txBox="1"/>
            <p:nvPr/>
          </p:nvSpPr>
          <p:spPr>
            <a:xfrm>
              <a:off x="660081" y="1264337"/>
              <a:ext cx="1328038" cy="493153"/>
            </a:xfrm>
            <a:prstGeom prst="rect">
              <a:avLst/>
            </a:prstGeom>
            <a:solidFill>
              <a:srgbClr val="FFEA7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zh-TW" altLang="en-US" sz="20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Fira Sans Extra Condensed Medium"/>
                  <a:sym typeface="Fira Sans Extra Condensed Medium"/>
                </a:rPr>
                <a:t>學習方案及選項</a:t>
              </a:r>
              <a:endParaRPr lang="en-US" altLang="zh-TW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" name="Google Shape;423;p23"/>
            <p:cNvSpPr txBox="1"/>
            <p:nvPr/>
          </p:nvSpPr>
          <p:spPr>
            <a:xfrm>
              <a:off x="2240198" y="1351562"/>
              <a:ext cx="6414191" cy="3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US" altLang="zh-TW" b="1" kern="0" dirty="0" err="1"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weka.clusterers.SimpleKMeans</a:t>
              </a:r>
              <a:r>
                <a:rPr lang="en-US" altLang="zh-TW" b="1" kern="0" dirty="0"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 -</a:t>
              </a:r>
              <a:r>
                <a:rPr lang="en-US" altLang="zh-TW" b="1" kern="0" dirty="0" err="1"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i</a:t>
              </a:r>
              <a:r>
                <a:rPr lang="en-US" altLang="zh-TW" b="1" kern="0" dirty="0" err="1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nit</a:t>
              </a:r>
              <a:r>
                <a:rPr lang="en-US" altLang="zh-TW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 0 -max-candidates 100 -periodic-pruning 10000 -min-density 2.0 -t1 -1.25 -t2 -1.0 -N 2 -A </a:t>
              </a:r>
            </a:p>
          </p:txBody>
        </p:sp>
      </p:grpSp>
      <p:sp>
        <p:nvSpPr>
          <p:cNvPr id="5" name="Google Shape;421;p23"/>
          <p:cNvSpPr txBox="1"/>
          <p:nvPr/>
        </p:nvSpPr>
        <p:spPr>
          <a:xfrm>
            <a:off x="1609282" y="2682765"/>
            <a:ext cx="1717579" cy="551736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關係名</a:t>
            </a: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6" name="Google Shape;421;p23"/>
          <p:cNvSpPr txBox="1"/>
          <p:nvPr/>
        </p:nvSpPr>
        <p:spPr>
          <a:xfrm>
            <a:off x="1604518" y="4234204"/>
            <a:ext cx="1717579" cy="632053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實例</a:t>
            </a: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7" name="Google Shape;421;p23"/>
          <p:cNvSpPr txBox="1"/>
          <p:nvPr/>
        </p:nvSpPr>
        <p:spPr>
          <a:xfrm>
            <a:off x="1625106" y="3463539"/>
            <a:ext cx="1717579" cy="551736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屬性</a:t>
            </a: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Google Shape;421;p23"/>
          <p:cNvSpPr txBox="1"/>
          <p:nvPr/>
        </p:nvSpPr>
        <p:spPr>
          <a:xfrm>
            <a:off x="1645077" y="5128112"/>
            <a:ext cx="1717579" cy="551736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測試模型</a:t>
            </a: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4609" y="1851003"/>
            <a:ext cx="1070468" cy="4697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Scheme</a:t>
            </a:r>
          </a:p>
        </p:txBody>
      </p:sp>
      <p:sp>
        <p:nvSpPr>
          <p:cNvPr id="10" name="矩形 9"/>
          <p:cNvSpPr/>
          <p:nvPr/>
        </p:nvSpPr>
        <p:spPr>
          <a:xfrm>
            <a:off x="575051" y="3523611"/>
            <a:ext cx="1213632" cy="415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Attributes</a:t>
            </a:r>
          </a:p>
        </p:txBody>
      </p:sp>
      <p:sp>
        <p:nvSpPr>
          <p:cNvPr id="11" name="Google Shape;423;p23"/>
          <p:cNvSpPr txBox="1"/>
          <p:nvPr/>
        </p:nvSpPr>
        <p:spPr>
          <a:xfrm>
            <a:off x="3666166" y="4340034"/>
            <a:ext cx="1201103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b="1" kern="0" dirty="0"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1112</a:t>
            </a:r>
            <a:r>
              <a:rPr lang="zh-TW" altLang="en-US" b="1" kern="0" dirty="0"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筆</a:t>
            </a:r>
            <a:endParaRPr lang="en-US" altLang="zh-TW" b="1" kern="0" dirty="0">
              <a:latin typeface="NSimSun" panose="02010609030101010101" pitchFamily="49" charset="-122"/>
              <a:ea typeface="NSimSun" panose="02010609030101010101" pitchFamily="49" charset="-122"/>
              <a:cs typeface="Roboto"/>
              <a:sym typeface="Roboto"/>
            </a:endParaRPr>
          </a:p>
        </p:txBody>
      </p:sp>
      <p:sp>
        <p:nvSpPr>
          <p:cNvPr id="12" name="Google Shape;423;p23"/>
          <p:cNvSpPr txBox="1"/>
          <p:nvPr/>
        </p:nvSpPr>
        <p:spPr>
          <a:xfrm>
            <a:off x="3622611" y="2722771"/>
            <a:ext cx="2160419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TW" altLang="en-US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以高收入女生分群</a:t>
            </a:r>
            <a:endParaRPr lang="en-US" altLang="zh-TW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Roboto"/>
              <a:sym typeface="Roboto"/>
            </a:endParaRPr>
          </a:p>
        </p:txBody>
      </p:sp>
      <p:sp>
        <p:nvSpPr>
          <p:cNvPr id="13" name="Google Shape;423;p23"/>
          <p:cNvSpPr txBox="1"/>
          <p:nvPr/>
        </p:nvSpPr>
        <p:spPr>
          <a:xfrm>
            <a:off x="3666166" y="5178622"/>
            <a:ext cx="6058503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b="1" kern="0" dirty="0"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Classes to clusters evaluation on training data</a:t>
            </a:r>
          </a:p>
        </p:txBody>
      </p:sp>
      <p:sp>
        <p:nvSpPr>
          <p:cNvPr id="14" name="Google Shape;423;p23"/>
          <p:cNvSpPr txBox="1"/>
          <p:nvPr/>
        </p:nvSpPr>
        <p:spPr>
          <a:xfrm>
            <a:off x="3666166" y="3560543"/>
            <a:ext cx="5520104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TW" altLang="en-US" b="1" kern="0" dirty="0"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公司單位、教育編號、每周工作時數</a:t>
            </a:r>
          </a:p>
        </p:txBody>
      </p:sp>
      <p:sp>
        <p:nvSpPr>
          <p:cNvPr id="15" name="矩形 14"/>
          <p:cNvSpPr/>
          <p:nvPr/>
        </p:nvSpPr>
        <p:spPr>
          <a:xfrm>
            <a:off x="574609" y="5169233"/>
            <a:ext cx="1213632" cy="3888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Test mode</a:t>
            </a:r>
          </a:p>
        </p:txBody>
      </p:sp>
      <p:sp>
        <p:nvSpPr>
          <p:cNvPr id="16" name="矩形 15"/>
          <p:cNvSpPr/>
          <p:nvPr/>
        </p:nvSpPr>
        <p:spPr>
          <a:xfrm>
            <a:off x="575051" y="2735800"/>
            <a:ext cx="1213632" cy="415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Relation</a:t>
            </a:r>
          </a:p>
        </p:txBody>
      </p:sp>
      <p:sp>
        <p:nvSpPr>
          <p:cNvPr id="17" name="矩形 16"/>
          <p:cNvSpPr/>
          <p:nvPr/>
        </p:nvSpPr>
        <p:spPr>
          <a:xfrm>
            <a:off x="574609" y="4298710"/>
            <a:ext cx="1177402" cy="4697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Instances</a:t>
            </a:r>
          </a:p>
        </p:txBody>
      </p:sp>
      <p:sp>
        <p:nvSpPr>
          <p:cNvPr id="19" name="Google Shape;421;p23"/>
          <p:cNvSpPr txBox="1"/>
          <p:nvPr/>
        </p:nvSpPr>
        <p:spPr>
          <a:xfrm>
            <a:off x="8865879" y="3515611"/>
            <a:ext cx="1896935" cy="551736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主要分群屬性</a:t>
            </a: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15824" y="3351621"/>
            <a:ext cx="1213632" cy="7755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cs typeface="Times New Roman" panose="02020603050405020304" pitchFamily="18" charset="0"/>
              </a:rPr>
              <a:t>class</a:t>
            </a:r>
          </a:p>
          <a:p>
            <a:pPr algn="ctr"/>
            <a:r>
              <a:rPr lang="en-US" altLang="zh-TW" dirty="0">
                <a:solidFill>
                  <a:schemeClr val="bg1"/>
                </a:solidFill>
                <a:cs typeface="Times New Roman" panose="02020603050405020304" pitchFamily="18" charset="0"/>
              </a:rPr>
              <a:t>Attributes</a:t>
            </a:r>
          </a:p>
        </p:txBody>
      </p:sp>
      <p:sp>
        <p:nvSpPr>
          <p:cNvPr id="21" name="Google Shape;423;p23"/>
          <p:cNvSpPr txBox="1"/>
          <p:nvPr/>
        </p:nvSpPr>
        <p:spPr>
          <a:xfrm>
            <a:off x="10899357" y="3534022"/>
            <a:ext cx="5520104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TW" altLang="en-US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婚姻狀況</a:t>
            </a:r>
          </a:p>
        </p:txBody>
      </p:sp>
      <p:sp>
        <p:nvSpPr>
          <p:cNvPr id="24" name="Google Shape;421;p23"/>
          <p:cNvSpPr txBox="1"/>
          <p:nvPr/>
        </p:nvSpPr>
        <p:spPr>
          <a:xfrm>
            <a:off x="1641147" y="5898588"/>
            <a:ext cx="1718022" cy="740611"/>
          </a:xfrm>
          <a:prstGeom prst="rect">
            <a:avLst/>
          </a:prstGeom>
          <a:solidFill>
            <a:srgbClr val="FFD800">
              <a:alpha val="88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zh-TW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Number of iterations</a:t>
            </a:r>
          </a:p>
        </p:txBody>
      </p:sp>
      <p:sp>
        <p:nvSpPr>
          <p:cNvPr id="26" name="Google Shape;421;p23"/>
          <p:cNvSpPr txBox="1"/>
          <p:nvPr/>
        </p:nvSpPr>
        <p:spPr>
          <a:xfrm>
            <a:off x="4950013" y="5878372"/>
            <a:ext cx="3939925" cy="772646"/>
          </a:xfrm>
          <a:prstGeom prst="rect">
            <a:avLst/>
          </a:prstGeom>
          <a:solidFill>
            <a:srgbClr val="FFD800">
              <a:alpha val="84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zh-TW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Within cluster sum of squared errors</a:t>
            </a:r>
          </a:p>
        </p:txBody>
      </p:sp>
      <p:sp>
        <p:nvSpPr>
          <p:cNvPr id="27" name="Google Shape;423;p23"/>
          <p:cNvSpPr txBox="1"/>
          <p:nvPr/>
        </p:nvSpPr>
        <p:spPr>
          <a:xfrm>
            <a:off x="3678039" y="6098022"/>
            <a:ext cx="512962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5</a:t>
            </a:r>
          </a:p>
        </p:txBody>
      </p:sp>
      <p:sp>
        <p:nvSpPr>
          <p:cNvPr id="28" name="Google Shape;423;p23"/>
          <p:cNvSpPr txBox="1"/>
          <p:nvPr/>
        </p:nvSpPr>
        <p:spPr>
          <a:xfrm>
            <a:off x="9222462" y="6123190"/>
            <a:ext cx="2658924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 33.48509592</a:t>
            </a:r>
          </a:p>
        </p:txBody>
      </p:sp>
      <p:sp>
        <p:nvSpPr>
          <p:cNvPr id="35" name="Google Shape;421;p23"/>
          <p:cNvSpPr txBox="1"/>
          <p:nvPr/>
        </p:nvSpPr>
        <p:spPr>
          <a:xfrm>
            <a:off x="1625106" y="5968304"/>
            <a:ext cx="1818696" cy="766281"/>
          </a:xfrm>
          <a:prstGeom prst="rect">
            <a:avLst/>
          </a:prstGeom>
          <a:noFill/>
          <a:ln w="57150">
            <a:solidFill>
              <a:srgbClr val="FFD800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36" name="Google Shape;421;p23"/>
          <p:cNvSpPr txBox="1"/>
          <p:nvPr/>
        </p:nvSpPr>
        <p:spPr>
          <a:xfrm>
            <a:off x="5054760" y="5980123"/>
            <a:ext cx="3974696" cy="766281"/>
          </a:xfrm>
          <a:prstGeom prst="rect">
            <a:avLst/>
          </a:prstGeom>
          <a:noFill/>
          <a:ln w="57150">
            <a:solidFill>
              <a:srgbClr val="FFD800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38" name="矩形 37"/>
          <p:cNvSpPr/>
          <p:nvPr/>
        </p:nvSpPr>
        <p:spPr>
          <a:xfrm rot="20492093">
            <a:off x="3153160" y="-975410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600" b="1" kern="1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如何分群</a:t>
            </a:r>
            <a:endParaRPr lang="zh-TW" altLang="zh-TW" sz="3600" b="1" kern="1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Google Shape;425;p23"/>
          <p:cNvSpPr/>
          <p:nvPr/>
        </p:nvSpPr>
        <p:spPr>
          <a:xfrm>
            <a:off x="-853665" y="-1604472"/>
            <a:ext cx="3337560" cy="3164364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42" name="Google Shape;425;p23"/>
          <p:cNvSpPr/>
          <p:nvPr/>
        </p:nvSpPr>
        <p:spPr>
          <a:xfrm>
            <a:off x="-793218" y="796347"/>
            <a:ext cx="1586436" cy="1436138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43" name="矩形 42"/>
          <p:cNvSpPr/>
          <p:nvPr/>
        </p:nvSpPr>
        <p:spPr>
          <a:xfrm flipH="1">
            <a:off x="149689" y="122265"/>
            <a:ext cx="263698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 rot="16200000" flipH="1">
            <a:off x="1303550" y="-1091525"/>
            <a:ext cx="276410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" t="-1" b="72256"/>
          <a:stretch/>
        </p:blipFill>
        <p:spPr>
          <a:xfrm>
            <a:off x="3322097" y="88922"/>
            <a:ext cx="8154966" cy="1668552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 rot="20604634">
            <a:off x="247994" y="568480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6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分群結果</a:t>
            </a:r>
            <a:endParaRPr lang="zh-TW" altLang="zh-TW" sz="3600" b="1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Google Shape;425;p23"/>
          <p:cNvSpPr/>
          <p:nvPr/>
        </p:nvSpPr>
        <p:spPr>
          <a:xfrm>
            <a:off x="277365" y="663938"/>
            <a:ext cx="266501" cy="265393"/>
          </a:xfrm>
          <a:prstGeom prst="ellipse">
            <a:avLst/>
          </a:prstGeom>
          <a:solidFill>
            <a:srgbClr val="92D05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46" name="Google Shape;305;p32"/>
          <p:cNvSpPr/>
          <p:nvPr/>
        </p:nvSpPr>
        <p:spPr>
          <a:xfrm>
            <a:off x="1089354" y="159789"/>
            <a:ext cx="306357" cy="26742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7" name="Google Shape;305;p32"/>
          <p:cNvSpPr/>
          <p:nvPr/>
        </p:nvSpPr>
        <p:spPr>
          <a:xfrm>
            <a:off x="1858537" y="143216"/>
            <a:ext cx="306357" cy="267429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8" name="Google Shape;305;p32"/>
          <p:cNvSpPr/>
          <p:nvPr/>
        </p:nvSpPr>
        <p:spPr>
          <a:xfrm>
            <a:off x="346715" y="1408160"/>
            <a:ext cx="175737" cy="17333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9" name="Google Shape;425;p23"/>
          <p:cNvSpPr/>
          <p:nvPr/>
        </p:nvSpPr>
        <p:spPr>
          <a:xfrm>
            <a:off x="2156167" y="701756"/>
            <a:ext cx="266501" cy="265393"/>
          </a:xfrm>
          <a:prstGeom prst="ellipse">
            <a:avLst/>
          </a:prstGeom>
          <a:solidFill>
            <a:srgbClr val="92D05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pic>
        <p:nvPicPr>
          <p:cNvPr id="51" name="圖片 5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5" t="37096" r="2874" b="36946"/>
          <a:stretch/>
        </p:blipFill>
        <p:spPr>
          <a:xfrm>
            <a:off x="10762814" y="5131540"/>
            <a:ext cx="1799297" cy="178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8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19;p23"/>
          <p:cNvGrpSpPr/>
          <p:nvPr/>
        </p:nvGrpSpPr>
        <p:grpSpPr>
          <a:xfrm>
            <a:off x="1373524" y="1446689"/>
            <a:ext cx="6009446" cy="1218796"/>
            <a:chOff x="845363" y="1285180"/>
            <a:chExt cx="4587921" cy="95072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Google Shape;421;p23"/>
            <p:cNvSpPr txBox="1"/>
            <p:nvPr/>
          </p:nvSpPr>
          <p:spPr>
            <a:xfrm>
              <a:off x="845363" y="1742752"/>
              <a:ext cx="1328038" cy="493153"/>
            </a:xfrm>
            <a:prstGeom prst="wedgeRoundRectCallout">
              <a:avLst>
                <a:gd name="adj1" fmla="val -56533"/>
                <a:gd name="adj2" fmla="val -3791"/>
                <a:gd name="adj3" fmla="val 16667"/>
              </a:avLst>
            </a:prstGeom>
            <a:solidFill>
              <a:srgbClr val="FFEA7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US" altLang="zh-TW" sz="2000" b="1" kern="0" dirty="0">
                  <a:solidFill>
                    <a:srgbClr val="000000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Fira Sans Extra Condensed Medium"/>
                  <a:sym typeface="Fira Sans Extra Condensed Medium"/>
                </a:rPr>
                <a:t>Cluster 0</a:t>
              </a:r>
            </a:p>
          </p:txBody>
        </p:sp>
        <p:sp>
          <p:nvSpPr>
            <p:cNvPr id="4" name="Google Shape;423;p23"/>
            <p:cNvSpPr txBox="1"/>
            <p:nvPr/>
          </p:nvSpPr>
          <p:spPr>
            <a:xfrm>
              <a:off x="2273787" y="1285180"/>
              <a:ext cx="3159497" cy="3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lang="en-US" altLang="zh-TW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endParaRPr>
            </a:p>
          </p:txBody>
        </p:sp>
      </p:grpSp>
      <p:sp>
        <p:nvSpPr>
          <p:cNvPr id="43" name="圓角矩形圖說文字 42"/>
          <p:cNvSpPr/>
          <p:nvPr/>
        </p:nvSpPr>
        <p:spPr>
          <a:xfrm>
            <a:off x="3839041" y="1458377"/>
            <a:ext cx="7978719" cy="593990"/>
          </a:xfrm>
          <a:prstGeom prst="wedgeRoundRectCallout">
            <a:avLst>
              <a:gd name="adj1" fmla="val 21014"/>
              <a:gd name="adj2" fmla="val -38411"/>
              <a:gd name="adj3" fmla="val 16667"/>
            </a:avLst>
          </a:prstGeom>
          <a:noFill/>
          <a:ln w="38100">
            <a:solidFill>
              <a:srgbClr val="BFD3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286930" y="2807084"/>
            <a:ext cx="774673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TW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每週工作時數平均數為</a:t>
            </a:r>
            <a:r>
              <a:rPr lang="en-US" altLang="zh-TW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40.1739</a:t>
            </a:r>
            <a:r>
              <a:rPr lang="zh-TW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，教育編號平均數為</a:t>
            </a:r>
            <a:r>
              <a:rPr lang="en-US" altLang="zh-TW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2.6087 (</a:t>
            </a:r>
            <a:r>
              <a:rPr lang="zh-TW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高中畢業</a:t>
            </a:r>
            <a:r>
              <a:rPr lang="en-US" altLang="zh-TW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)</a:t>
            </a:r>
            <a:r>
              <a:rPr lang="zh-TW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，公司單位平均數為</a:t>
            </a:r>
            <a:r>
              <a:rPr lang="en-US" altLang="zh-TW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2.413(</a:t>
            </a:r>
            <a:r>
              <a:rPr lang="zh-TW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私人公司</a:t>
            </a:r>
            <a:r>
              <a:rPr lang="en-US" altLang="zh-TW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)</a:t>
            </a:r>
          </a:p>
          <a:p>
            <a:pPr defTabSz="1219170">
              <a:buClr>
                <a:srgbClr val="000000"/>
              </a:buClr>
            </a:pPr>
            <a:endParaRPr lang="zh-TW" altLang="en-US" b="1" kern="0" dirty="0">
              <a:solidFill>
                <a:schemeClr val="tx1">
                  <a:lumMod val="85000"/>
                  <a:lumOff val="1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  <a:cs typeface="Roboto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6" y="2190929"/>
            <a:ext cx="1010328" cy="1010328"/>
          </a:xfrm>
          <a:prstGeom prst="rect">
            <a:avLst/>
          </a:prstGeom>
        </p:spPr>
      </p:pic>
      <p:sp>
        <p:nvSpPr>
          <p:cNvPr id="33" name="Google Shape;423;p23"/>
          <p:cNvSpPr txBox="1"/>
          <p:nvPr/>
        </p:nvSpPr>
        <p:spPr>
          <a:xfrm>
            <a:off x="4127357" y="3375138"/>
            <a:ext cx="7343978" cy="106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en-US"/>
            </a:defPPr>
            <a:lvl1pPr defTabSz="1219170">
              <a:buClr>
                <a:srgbClr val="000000"/>
              </a:buClr>
              <a:defRPr b="1" kern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defRPr>
            </a:lvl1pPr>
          </a:lstStyle>
          <a:p>
            <a:r>
              <a:rPr lang="zh-TW" altLang="en-US" dirty="0">
                <a:sym typeface="Roboto"/>
              </a:rPr>
              <a:t>每週工作時數平均數為</a:t>
            </a:r>
            <a:r>
              <a:rPr lang="en-US" altLang="zh-TW" dirty="0">
                <a:sym typeface="Roboto"/>
              </a:rPr>
              <a:t>44.4868</a:t>
            </a:r>
            <a:r>
              <a:rPr lang="zh-TW" altLang="en-US" dirty="0">
                <a:sym typeface="Roboto"/>
              </a:rPr>
              <a:t>，教育編號平均數為</a:t>
            </a:r>
            <a:r>
              <a:rPr lang="en-US" altLang="zh-TW" dirty="0">
                <a:sym typeface="Roboto"/>
              </a:rPr>
              <a:t>5.8553 (</a:t>
            </a:r>
            <a:r>
              <a:rPr lang="zh-TW" altLang="en-US" dirty="0">
                <a:sym typeface="Roboto"/>
              </a:rPr>
              <a:t>學士</a:t>
            </a:r>
            <a:r>
              <a:rPr lang="en-US" altLang="zh-TW" dirty="0">
                <a:sym typeface="Roboto"/>
              </a:rPr>
              <a:t>)</a:t>
            </a:r>
            <a:r>
              <a:rPr lang="zh-TW" altLang="en-US" dirty="0">
                <a:sym typeface="Roboto"/>
              </a:rPr>
              <a:t>，公司單位平均數為</a:t>
            </a:r>
            <a:r>
              <a:rPr lang="en-US" altLang="zh-TW" dirty="0">
                <a:sym typeface="Roboto"/>
              </a:rPr>
              <a:t>1.0526(</a:t>
            </a:r>
            <a:r>
              <a:rPr lang="zh-TW" altLang="en-US" dirty="0">
                <a:sym typeface="Roboto"/>
              </a:rPr>
              <a:t>私人公司</a:t>
            </a:r>
            <a:r>
              <a:rPr lang="en-US" altLang="zh-TW" dirty="0">
                <a:sym typeface="Roboto"/>
              </a:rPr>
              <a:t>)</a:t>
            </a:r>
          </a:p>
        </p:txBody>
      </p:sp>
      <p:sp>
        <p:nvSpPr>
          <p:cNvPr id="34" name="Google Shape;421;p23"/>
          <p:cNvSpPr txBox="1"/>
          <p:nvPr/>
        </p:nvSpPr>
        <p:spPr>
          <a:xfrm>
            <a:off x="9256919" y="2942950"/>
            <a:ext cx="1739518" cy="632204"/>
          </a:xfrm>
          <a:prstGeom prst="wedgeRoundRectCallout">
            <a:avLst>
              <a:gd name="adj1" fmla="val 57433"/>
              <a:gd name="adj2" fmla="val 31820"/>
              <a:gd name="adj3" fmla="val 16667"/>
            </a:avLst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zh-TW" sz="2000" b="1" kern="0" dirty="0">
                <a:solidFill>
                  <a:srgbClr val="00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Fira Sans Extra Condensed Medium"/>
                <a:sym typeface="Fira Sans Extra Condensed Medium"/>
              </a:rPr>
              <a:t>Cluster</a:t>
            </a:r>
            <a:r>
              <a:rPr lang="en-US" altLang="zh-TW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 </a:t>
            </a:r>
            <a:r>
              <a:rPr lang="en-US" altLang="zh-TW" sz="2000" b="1" kern="0" dirty="0">
                <a:solidFill>
                  <a:srgbClr val="00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Fira Sans Extra Condensed Medium"/>
                <a:sym typeface="Fira Sans Extra Condensed Medium"/>
              </a:rPr>
              <a:t>1</a:t>
            </a:r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557" y="3115319"/>
            <a:ext cx="1072262" cy="1072262"/>
          </a:xfrm>
          <a:prstGeom prst="rect">
            <a:avLst/>
          </a:prstGeom>
        </p:spPr>
      </p:pic>
      <p:sp>
        <p:nvSpPr>
          <p:cNvPr id="45" name="Google Shape;408;p23"/>
          <p:cNvSpPr txBox="1"/>
          <p:nvPr/>
        </p:nvSpPr>
        <p:spPr>
          <a:xfrm flipH="1">
            <a:off x="4284231" y="1516136"/>
            <a:ext cx="8466381" cy="4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spcAft>
                <a:spcPts val="0"/>
              </a:spcAft>
              <a:buClr>
                <a:srgbClr val="000000"/>
              </a:buClr>
            </a:pPr>
            <a:r>
              <a:rPr lang="zh-TW" altLang="en-US" sz="1600" b="1" kern="0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守寡 分居 離婚 不結婚 已婚公民配偶 已婚</a:t>
            </a:r>
            <a:r>
              <a:rPr lang="en-US" altLang="zh-TW" sz="1600" b="1" kern="0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-AF-</a:t>
            </a:r>
            <a:r>
              <a:rPr lang="zh-TW" altLang="en-US" sz="1600" b="1" kern="0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配偶</a:t>
            </a:r>
            <a:r>
              <a:rPr lang="en-US" altLang="zh-TW" sz="1600" b="1" kern="0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 </a:t>
            </a:r>
            <a:r>
              <a:rPr lang="zh-TW" altLang="en-US" sz="1600" b="1" kern="0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已婚配偶缺席</a:t>
            </a:r>
            <a:endParaRPr lang="zh-TW" altLang="zh-TW" sz="1600" b="1" kern="0" dirty="0">
              <a:solidFill>
                <a:schemeClr val="accent2">
                  <a:lumMod val="7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  <a:cs typeface="Roboto"/>
            </a:endParaRPr>
          </a:p>
        </p:txBody>
      </p:sp>
      <p:sp>
        <p:nvSpPr>
          <p:cNvPr id="47" name="Google Shape;421;p23"/>
          <p:cNvSpPr txBox="1"/>
          <p:nvPr/>
        </p:nvSpPr>
        <p:spPr>
          <a:xfrm>
            <a:off x="1436657" y="4267019"/>
            <a:ext cx="1739518" cy="632204"/>
          </a:xfrm>
          <a:prstGeom prst="wedgeRoundRectCallout">
            <a:avLst>
              <a:gd name="adj1" fmla="val -62318"/>
              <a:gd name="adj2" fmla="val 21739"/>
              <a:gd name="adj3" fmla="val 16667"/>
            </a:avLst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zh-TW" sz="2000" b="1" kern="0" dirty="0">
                <a:solidFill>
                  <a:srgbClr val="00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Fira Sans Extra Condensed Medium"/>
                <a:sym typeface="Fira Sans Extra Condensed Medium"/>
              </a:rPr>
              <a:t>Cluster</a:t>
            </a:r>
            <a:r>
              <a:rPr lang="en-US" altLang="zh-TW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 </a:t>
            </a:r>
            <a:r>
              <a:rPr lang="en-US" altLang="zh-TW" sz="2000" b="1" kern="0" dirty="0">
                <a:solidFill>
                  <a:srgbClr val="00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Fira Sans Extra Condensed Medium"/>
                <a:sym typeface="Fira Sans Extra Condensed Medium"/>
              </a:rPr>
              <a:t>2</a:t>
            </a:r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8" y="4409039"/>
            <a:ext cx="1246149" cy="1246149"/>
          </a:xfrm>
          <a:prstGeom prst="rect">
            <a:avLst/>
          </a:prstGeom>
        </p:spPr>
      </p:pic>
      <p:sp>
        <p:nvSpPr>
          <p:cNvPr id="49" name="Google Shape;423;p23"/>
          <p:cNvSpPr txBox="1"/>
          <p:nvPr/>
        </p:nvSpPr>
        <p:spPr>
          <a:xfrm>
            <a:off x="1373524" y="4757202"/>
            <a:ext cx="7295348" cy="92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en-US"/>
            </a:defPPr>
            <a:lvl1pPr defTabSz="1219170">
              <a:buClr>
                <a:srgbClr val="000000"/>
              </a:buClr>
              <a:defRPr b="1" kern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defRPr>
            </a:lvl1pPr>
          </a:lstStyle>
          <a:p>
            <a:r>
              <a:rPr lang="zh-TW" altLang="en-US" dirty="0">
                <a:sym typeface="Roboto"/>
              </a:rPr>
              <a:t>每週工作時數平均數為</a:t>
            </a:r>
            <a:r>
              <a:rPr lang="en-US" altLang="zh-TW" dirty="0">
                <a:sym typeface="Roboto"/>
              </a:rPr>
              <a:t>42.5747</a:t>
            </a:r>
            <a:r>
              <a:rPr lang="zh-TW" altLang="en-US" dirty="0">
                <a:sym typeface="Roboto"/>
              </a:rPr>
              <a:t>，教育編號平均數為</a:t>
            </a:r>
            <a:r>
              <a:rPr lang="en-US" altLang="zh-TW" dirty="0">
                <a:sym typeface="Roboto"/>
              </a:rPr>
              <a:t>6.8145 (</a:t>
            </a:r>
            <a:r>
              <a:rPr lang="zh-TW" altLang="en-US" dirty="0">
                <a:sym typeface="Roboto"/>
              </a:rPr>
              <a:t>碩士</a:t>
            </a:r>
            <a:r>
              <a:rPr lang="en-US" altLang="zh-TW" dirty="0">
                <a:sym typeface="Roboto"/>
              </a:rPr>
              <a:t>)</a:t>
            </a:r>
            <a:r>
              <a:rPr lang="zh-TW" altLang="en-US" dirty="0">
                <a:sym typeface="Roboto"/>
              </a:rPr>
              <a:t>，公司單位平均數為</a:t>
            </a:r>
            <a:r>
              <a:rPr lang="en-US" altLang="zh-TW" dirty="0">
                <a:sym typeface="Roboto"/>
              </a:rPr>
              <a:t>4.1674 (</a:t>
            </a:r>
            <a:r>
              <a:rPr lang="zh-TW" altLang="en-US" dirty="0">
                <a:sym typeface="Roboto"/>
              </a:rPr>
              <a:t>地方政府</a:t>
            </a:r>
            <a:r>
              <a:rPr lang="en-US" altLang="zh-TW" dirty="0">
                <a:sym typeface="Roboto"/>
              </a:rPr>
              <a:t>)</a:t>
            </a:r>
          </a:p>
        </p:txBody>
      </p:sp>
      <p:sp>
        <p:nvSpPr>
          <p:cNvPr id="50" name="Google Shape;421;p23"/>
          <p:cNvSpPr txBox="1"/>
          <p:nvPr/>
        </p:nvSpPr>
        <p:spPr>
          <a:xfrm>
            <a:off x="8758703" y="5326431"/>
            <a:ext cx="1739518" cy="632204"/>
          </a:xfrm>
          <a:prstGeom prst="wedgeRoundRectCallout">
            <a:avLst>
              <a:gd name="adj1" fmla="val 55206"/>
              <a:gd name="adj2" fmla="val -5198"/>
              <a:gd name="adj3" fmla="val 16667"/>
            </a:avLst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zh-TW" sz="2000" b="1" kern="0" dirty="0">
                <a:solidFill>
                  <a:srgbClr val="00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Fira Sans Extra Condensed Medium"/>
                <a:sym typeface="Fira Sans Extra Condensed Medium"/>
              </a:rPr>
              <a:t>Cluster</a:t>
            </a:r>
            <a:r>
              <a:rPr lang="en-US" altLang="zh-TW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 </a:t>
            </a:r>
            <a:r>
              <a:rPr lang="en-US" altLang="zh-TW" sz="2000" b="1" kern="0" dirty="0">
                <a:solidFill>
                  <a:srgbClr val="00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Fira Sans Extra Condensed Medium"/>
                <a:sym typeface="Fira Sans Extra Condensed Medium"/>
              </a:rPr>
              <a:t>3</a:t>
            </a:r>
          </a:p>
        </p:txBody>
      </p:sp>
      <p:pic>
        <p:nvPicPr>
          <p:cNvPr id="51" name="圖片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221" y="5326431"/>
            <a:ext cx="1441330" cy="144133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" t="74226" r="49342" b="5899"/>
          <a:stretch/>
        </p:blipFill>
        <p:spPr>
          <a:xfrm>
            <a:off x="3743169" y="158926"/>
            <a:ext cx="7186293" cy="1443754"/>
          </a:xfrm>
          <a:prstGeom prst="rect">
            <a:avLst/>
          </a:prstGeom>
        </p:spPr>
      </p:pic>
      <p:sp>
        <p:nvSpPr>
          <p:cNvPr id="52" name="Google Shape;421;p23"/>
          <p:cNvSpPr txBox="1"/>
          <p:nvPr/>
        </p:nvSpPr>
        <p:spPr>
          <a:xfrm>
            <a:off x="10773185" y="1143079"/>
            <a:ext cx="1503508" cy="520643"/>
          </a:xfrm>
          <a:prstGeom prst="wedgeEllipseCallout">
            <a:avLst>
              <a:gd name="adj1" fmla="val -40883"/>
              <a:gd name="adj2" fmla="val 61747"/>
            </a:avLst>
          </a:prstGeom>
          <a:solidFill>
            <a:srgbClr val="BFD369">
              <a:alpha val="9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1600" b="1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Medium"/>
                <a:sym typeface="Fira Sans Extra Condensed Medium"/>
              </a:rPr>
              <a:t>分群標準</a:t>
            </a:r>
            <a:endParaRPr lang="en-US" altLang="zh-TW" sz="1600" b="1" kern="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53" name="Google Shape;423;p23"/>
          <p:cNvSpPr txBox="1"/>
          <p:nvPr/>
        </p:nvSpPr>
        <p:spPr>
          <a:xfrm>
            <a:off x="4057353" y="6189468"/>
            <a:ext cx="6651234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TW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婚姻狀況為分居，每週工作時數平均數為</a:t>
            </a:r>
            <a:r>
              <a:rPr lang="en-US" altLang="zh-TW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23.3</a:t>
            </a:r>
            <a:r>
              <a:rPr lang="zh-TW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，教育編號平均數為</a:t>
            </a:r>
            <a:r>
              <a:rPr lang="en-US" altLang="zh-TW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5.9 (</a:t>
            </a:r>
            <a:r>
              <a:rPr lang="zh-TW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學士</a:t>
            </a:r>
            <a:r>
              <a:rPr lang="en-US" altLang="zh-TW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)</a:t>
            </a:r>
            <a:r>
              <a:rPr lang="zh-TW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，公司單位平均數為</a:t>
            </a:r>
            <a:r>
              <a:rPr lang="en-US" altLang="zh-TW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1.02(</a:t>
            </a:r>
            <a:r>
              <a:rPr lang="zh-TW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私人公司</a:t>
            </a:r>
            <a:r>
              <a:rPr lang="en-US" altLang="zh-TW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)</a:t>
            </a:r>
            <a:r>
              <a:rPr lang="zh-TW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。</a:t>
            </a:r>
          </a:p>
          <a:p>
            <a:pPr defTabSz="1219170">
              <a:buClr>
                <a:srgbClr val="000000"/>
              </a:buClr>
            </a:pPr>
            <a:r>
              <a:rPr lang="zh-TW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 </a:t>
            </a:r>
            <a:endParaRPr lang="en-US" altLang="zh-TW" b="1" kern="0" dirty="0">
              <a:solidFill>
                <a:schemeClr val="tx1">
                  <a:lumMod val="85000"/>
                  <a:lumOff val="1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  <a:cs typeface="Roboto"/>
              <a:sym typeface="Roboto"/>
            </a:endParaRPr>
          </a:p>
        </p:txBody>
      </p:sp>
      <p:sp>
        <p:nvSpPr>
          <p:cNvPr id="54" name="Google Shape;425;p23"/>
          <p:cNvSpPr/>
          <p:nvPr/>
        </p:nvSpPr>
        <p:spPr>
          <a:xfrm>
            <a:off x="-1433942" y="-1443945"/>
            <a:ext cx="3829881" cy="3178353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55" name="矩形 54"/>
          <p:cNvSpPr/>
          <p:nvPr/>
        </p:nvSpPr>
        <p:spPr>
          <a:xfrm rot="20492093">
            <a:off x="259302" y="529471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600" b="1" kern="1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如何分群</a:t>
            </a:r>
            <a:endParaRPr lang="zh-TW" altLang="zh-TW" sz="3600" b="1" kern="1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 flipH="1">
            <a:off x="97461" y="165044"/>
            <a:ext cx="223551" cy="1869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 rot="16200000" flipH="1">
            <a:off x="1144990" y="-985060"/>
            <a:ext cx="201690" cy="2300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Graphic 8" descr="Magnifying glass">
            <a:extLst>
              <a:ext uri="{FF2B5EF4-FFF2-40B4-BE49-F238E27FC236}">
                <a16:creationId xmlns:a16="http://schemas.microsoft.com/office/drawing/2014/main" id="{65D78088-F580-4DB2-BB37-CD25AAAAC3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09712">
            <a:off x="2132993" y="88995"/>
            <a:ext cx="776480" cy="75162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0474" y="322258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</a:rPr>
              <a:t>軍人配偶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572780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已婚配偶缺席</a:t>
            </a:r>
            <a:endParaRPr lang="zh-TW" altLang="en-US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96578" y="421786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離婚</a:t>
            </a:r>
            <a:endParaRPr lang="zh-TW" altLang="en-US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2341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63EE237-200A-47F9-AF40-9AA2375050AB}"/>
              </a:ext>
            </a:extLst>
          </p:cNvPr>
          <p:cNvSpPr txBox="1"/>
          <p:nvPr/>
        </p:nvSpPr>
        <p:spPr>
          <a:xfrm>
            <a:off x="1163858" y="1194277"/>
            <a:ext cx="10616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在美國，年收入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50K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美金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約台幣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150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的人，需具備的條件為何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6768" y="7696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研究</a:t>
            </a:r>
            <a:r>
              <a:rPr lang="zh-CN" altLang="en-US" sz="3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目的</a:t>
            </a:r>
            <a:endParaRPr lang="en-US" altLang="zh-CN" sz="3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15" b="100000" l="3095" r="96110">
                        <a14:foregroundMark x1="22458" y1="28382" x2="34218" y2="26437"/>
                        <a14:foregroundMark x1="55349" y1="4509" x2="83289" y2="30504"/>
                        <a14:foregroundMark x1="13086" y1="25641" x2="30150" y2="14147"/>
                        <a14:foregroundMark x1="54996" y1="10875" x2="62334" y2="17595"/>
                        <a14:foregroundMark x1="21927" y1="66048" x2="39965" y2="92219"/>
                        <a14:foregroundMark x1="16534" y1="70469" x2="38638" y2="93369"/>
                        <a14:foregroundMark x1="47657" y1="82228" x2="40407" y2="90716"/>
                        <a14:foregroundMark x1="20601" y1="19540" x2="29797" y2="35809"/>
                        <a14:foregroundMark x1="34836" y1="27940" x2="25729" y2="15827"/>
                        <a14:foregroundMark x1="16888" y1="30239" x2="20159" y2="19098"/>
                        <a14:foregroundMark x1="19982" y1="33952" x2="17860" y2="19098"/>
                        <a14:foregroundMark x1="15385" y1="21839" x2="24050" y2="15296"/>
                        <a14:foregroundMark x1="26702" y1="35809" x2="22635" y2="29266"/>
                        <a14:foregroundMark x1="33687" y1="24138" x2="28294" y2="15650"/>
                        <a14:foregroundMark x1="67286" y1="93015" x2="56941" y2="78161"/>
                        <a14:foregroundMark x1="61715" y1="95314" x2="53492" y2="89744"/>
                        <a14:foregroundMark x1="71353" y1="94518" x2="64633" y2="80106"/>
                        <a14:foregroundMark x1="49425" y1="88948" x2="54819" y2="85676"/>
                        <a14:foregroundMark x1="32449" y1="72767" x2="22635" y2="66048"/>
                        <a14:foregroundMark x1="15915" y1="77984" x2="22900" y2="61096"/>
                        <a14:foregroundMark x1="30592" y1="68170" x2="24757" y2="64103"/>
                        <a14:foregroundMark x1="59063" y1="95668" x2="83643" y2="92219"/>
                        <a14:foregroundMark x1="54642" y1="96286" x2="66313" y2="93722"/>
                        <a14:foregroundMark x1="49248" y1="95491" x2="60212" y2="89567"/>
                        <a14:foregroundMark x1="55172" y1="90716" x2="59063" y2="88948"/>
                        <a14:foregroundMark x1="9637" y1="71441" x2="37489" y2="96640"/>
                        <a14:foregroundMark x1="57471" y1="21574" x2="57471" y2="21574"/>
                        <a14:foregroundMark x1="64191" y1="4509" x2="82140" y2="19894"/>
                        <a14:foregroundMark x1="75597" y1="36251" x2="92927" y2="16004"/>
                        <a14:foregroundMark x1="87710" y1="46861" x2="87533" y2="27233"/>
                        <a14:backgroundMark x1="70027" y1="75508" x2="81963" y2="82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364" y="2094802"/>
            <a:ext cx="4705585" cy="4705585"/>
          </a:xfrm>
          <a:prstGeom prst="rect">
            <a:avLst/>
          </a:prstGeom>
        </p:spPr>
      </p:pic>
      <p:sp>
        <p:nvSpPr>
          <p:cNvPr id="6" name="Google Shape;306;p32"/>
          <p:cNvSpPr/>
          <p:nvPr/>
        </p:nvSpPr>
        <p:spPr>
          <a:xfrm>
            <a:off x="11007468" y="5954129"/>
            <a:ext cx="848015" cy="857831"/>
          </a:xfrm>
          <a:prstGeom prst="ellipse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7" name="Google Shape;306;p32"/>
          <p:cNvSpPr/>
          <p:nvPr/>
        </p:nvSpPr>
        <p:spPr>
          <a:xfrm>
            <a:off x="363471" y="4663549"/>
            <a:ext cx="1142545" cy="974134"/>
          </a:xfrm>
          <a:prstGeom prst="ellipse">
            <a:avLst/>
          </a:prstGeom>
          <a:solidFill>
            <a:srgbClr val="BFD369"/>
          </a:solidFill>
          <a:ln>
            <a:solidFill>
              <a:srgbClr val="BFD36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3421613" y="901706"/>
            <a:ext cx="5017088" cy="1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1170397" y="6196867"/>
            <a:ext cx="42027" cy="2649008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H="1">
            <a:off x="11431476" y="2121964"/>
            <a:ext cx="11242" cy="4141769"/>
          </a:xfrm>
          <a:prstGeom prst="line">
            <a:avLst/>
          </a:prstGeom>
          <a:ln w="57150">
            <a:solidFill>
              <a:srgbClr val="FFEA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306;p32"/>
          <p:cNvSpPr/>
          <p:nvPr/>
        </p:nvSpPr>
        <p:spPr>
          <a:xfrm>
            <a:off x="521011" y="2043105"/>
            <a:ext cx="787617" cy="744484"/>
          </a:xfrm>
          <a:prstGeom prst="ellipse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14" name="直線接點 13"/>
          <p:cNvCxnSpPr/>
          <p:nvPr/>
        </p:nvCxnSpPr>
        <p:spPr>
          <a:xfrm flipH="1">
            <a:off x="950258" y="-2273487"/>
            <a:ext cx="11242" cy="4141769"/>
          </a:xfrm>
          <a:prstGeom prst="line">
            <a:avLst/>
          </a:prstGeom>
          <a:ln w="57150">
            <a:solidFill>
              <a:srgbClr val="FFEA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934744" y="5831309"/>
            <a:ext cx="10274" cy="1690062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H="1">
            <a:off x="11795086" y="-1131871"/>
            <a:ext cx="11242" cy="4141769"/>
          </a:xfrm>
          <a:prstGeom prst="line">
            <a:avLst/>
          </a:prstGeom>
          <a:ln w="57150">
            <a:solidFill>
              <a:srgbClr val="FFEA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8" t="-577" r="48625" b="79678"/>
          <a:stretch/>
        </p:blipFill>
        <p:spPr>
          <a:xfrm>
            <a:off x="5075975" y="2094802"/>
            <a:ext cx="938708" cy="98337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252" b="82935" l="66755" r="884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5" t="63069" r="9031" b="14804"/>
          <a:stretch/>
        </p:blipFill>
        <p:spPr>
          <a:xfrm>
            <a:off x="6666548" y="5051833"/>
            <a:ext cx="1195057" cy="10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49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-20639" y="5793270"/>
            <a:ext cx="12326112" cy="1085174"/>
          </a:xfrm>
          <a:prstGeom prst="rect">
            <a:avLst/>
          </a:prstGeom>
          <a:solidFill>
            <a:srgbClr val="BFD369"/>
          </a:solidFill>
          <a:ln>
            <a:solidFill>
              <a:srgbClr val="BFD3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Google Shape;419;p23"/>
          <p:cNvGrpSpPr/>
          <p:nvPr/>
        </p:nvGrpSpPr>
        <p:grpSpPr>
          <a:xfrm>
            <a:off x="4605328" y="499849"/>
            <a:ext cx="5360258" cy="1097743"/>
            <a:chOff x="1340987" y="784982"/>
            <a:chExt cx="4092297" cy="85629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Google Shape;421;p23"/>
            <p:cNvSpPr txBox="1"/>
            <p:nvPr/>
          </p:nvSpPr>
          <p:spPr>
            <a:xfrm>
              <a:off x="1340987" y="784982"/>
              <a:ext cx="1328038" cy="493153"/>
            </a:xfrm>
            <a:prstGeom prst="wedgeRoundRectCallout">
              <a:avLst>
                <a:gd name="adj1" fmla="val -30178"/>
                <a:gd name="adj2" fmla="val 75357"/>
                <a:gd name="adj3" fmla="val 16667"/>
              </a:avLst>
            </a:prstGeom>
            <a:solidFill>
              <a:srgbClr val="FFEA7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US" altLang="zh-TW" sz="2000" b="1" kern="0" dirty="0">
                  <a:solidFill>
                    <a:srgbClr val="000000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Fira Sans Extra Condensed Medium"/>
                  <a:sym typeface="Fira Sans Extra Condensed Medium"/>
                </a:rPr>
                <a:t>Cluster</a:t>
              </a:r>
              <a:r>
                <a:rPr lang="en-US" altLang="zh-TW" sz="20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Fira Sans Extra Condensed Medium"/>
                  <a:sym typeface="Fira Sans Extra Condensed Medium"/>
                </a:rPr>
                <a:t> </a:t>
              </a:r>
              <a:r>
                <a:rPr lang="en-US" altLang="zh-TW" sz="2000" b="1" kern="0" dirty="0">
                  <a:solidFill>
                    <a:srgbClr val="000000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Fira Sans Extra Condensed Medium"/>
                  <a:sym typeface="Fira Sans Extra Condensed Medium"/>
                </a:rPr>
                <a:t>4</a:t>
              </a:r>
            </a:p>
          </p:txBody>
        </p:sp>
        <p:sp>
          <p:nvSpPr>
            <p:cNvPr id="4" name="Google Shape;423;p23"/>
            <p:cNvSpPr txBox="1"/>
            <p:nvPr/>
          </p:nvSpPr>
          <p:spPr>
            <a:xfrm>
              <a:off x="2273787" y="1285180"/>
              <a:ext cx="3159497" cy="3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lang="en-US" altLang="zh-TW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endParaRPr>
            </a:p>
          </p:txBody>
        </p:sp>
      </p:grpSp>
      <p:sp>
        <p:nvSpPr>
          <p:cNvPr id="11" name="Google Shape;423;p23"/>
          <p:cNvSpPr txBox="1"/>
          <p:nvPr/>
        </p:nvSpPr>
        <p:spPr>
          <a:xfrm>
            <a:off x="854081" y="5828300"/>
            <a:ext cx="1811942" cy="92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TW" altLang="en-US" sz="2400" b="1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"/>
                <a:sym typeface="Roboto"/>
              </a:rPr>
              <a:t>百分比比例</a:t>
            </a:r>
            <a:endParaRPr lang="en-US" altLang="zh-TW" sz="2400" b="1" kern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12" name="Google Shape;423;p23"/>
          <p:cNvSpPr txBox="1"/>
          <p:nvPr/>
        </p:nvSpPr>
        <p:spPr>
          <a:xfrm>
            <a:off x="5307320" y="1143127"/>
            <a:ext cx="6651407" cy="85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en-US"/>
            </a:defPPr>
            <a:lvl1pPr defTabSz="1219170">
              <a:buClr>
                <a:srgbClr val="000000"/>
              </a:buClr>
              <a:defRPr b="1" kern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defRPr>
            </a:lvl1pPr>
          </a:lstStyle>
          <a:p>
            <a:r>
              <a:rPr lang="zh-TW" altLang="en-US" dirty="0">
                <a:sym typeface="Roboto"/>
              </a:rPr>
              <a:t>家庭狀況為不結婚，每週工作時數平均數為</a:t>
            </a:r>
            <a:r>
              <a:rPr lang="en-US" altLang="zh-TW" dirty="0">
                <a:sym typeface="Roboto"/>
              </a:rPr>
              <a:t>46.7328</a:t>
            </a:r>
            <a:r>
              <a:rPr lang="zh-TW" altLang="en-US" dirty="0">
                <a:sym typeface="Roboto"/>
              </a:rPr>
              <a:t>，教育編號平均數為</a:t>
            </a:r>
            <a:r>
              <a:rPr lang="en-US" altLang="zh-TW" dirty="0">
                <a:sym typeface="Roboto"/>
              </a:rPr>
              <a:t>7.5878 (</a:t>
            </a:r>
            <a:r>
              <a:rPr lang="zh-TW" altLang="en-US" dirty="0">
                <a:sym typeface="Roboto"/>
              </a:rPr>
              <a:t>碩士</a:t>
            </a:r>
            <a:r>
              <a:rPr lang="en-US" altLang="zh-TW" dirty="0">
                <a:sym typeface="Roboto"/>
              </a:rPr>
              <a:t>)</a:t>
            </a:r>
            <a:r>
              <a:rPr lang="zh-TW" altLang="en-US" dirty="0">
                <a:sym typeface="Roboto"/>
              </a:rPr>
              <a:t>，公司單位平均數為</a:t>
            </a:r>
            <a:r>
              <a:rPr lang="en-US" altLang="zh-TW" dirty="0">
                <a:sym typeface="Roboto"/>
              </a:rPr>
              <a:t>1.1145(</a:t>
            </a:r>
            <a:r>
              <a:rPr lang="zh-TW" altLang="en-US" dirty="0">
                <a:sym typeface="Roboto"/>
              </a:rPr>
              <a:t>私人公司</a:t>
            </a:r>
            <a:r>
              <a:rPr lang="en-US" altLang="zh-TW" dirty="0">
                <a:sym typeface="Roboto"/>
              </a:rPr>
              <a:t>)</a:t>
            </a:r>
            <a:r>
              <a:rPr lang="zh-TW" altLang="en-US" dirty="0">
                <a:sym typeface="Roboto"/>
              </a:rPr>
              <a:t>。</a:t>
            </a:r>
          </a:p>
        </p:txBody>
      </p:sp>
      <p:sp>
        <p:nvSpPr>
          <p:cNvPr id="22" name="矩形 21"/>
          <p:cNvSpPr/>
          <p:nvPr/>
        </p:nvSpPr>
        <p:spPr>
          <a:xfrm>
            <a:off x="1940959" y="2945434"/>
            <a:ext cx="93140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TW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每週工作時數平均數為</a:t>
            </a:r>
            <a:r>
              <a:rPr lang="en-US" altLang="zh-TW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39.0053</a:t>
            </a:r>
            <a:r>
              <a:rPr lang="zh-TW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，教育編號平均數為</a:t>
            </a:r>
            <a:r>
              <a:rPr lang="en-US" altLang="zh-TW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2.6088 (</a:t>
            </a:r>
            <a:r>
              <a:rPr lang="zh-TW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高職畢業</a:t>
            </a:r>
            <a:r>
              <a:rPr lang="en-US" altLang="zh-TW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)</a:t>
            </a:r>
            <a:r>
              <a:rPr lang="zh-TW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，公司單位平均數為</a:t>
            </a:r>
            <a:r>
              <a:rPr lang="en-US" altLang="zh-TW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1 (</a:t>
            </a:r>
            <a:r>
              <a:rPr lang="zh-TW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私人公司</a:t>
            </a:r>
            <a:r>
              <a:rPr lang="en-US" altLang="zh-TW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)</a:t>
            </a:r>
            <a:r>
              <a:rPr lang="zh-TW" alt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。</a:t>
            </a:r>
          </a:p>
        </p:txBody>
      </p:sp>
      <p:sp>
        <p:nvSpPr>
          <p:cNvPr id="36" name="Google Shape;421;p23"/>
          <p:cNvSpPr txBox="1"/>
          <p:nvPr/>
        </p:nvSpPr>
        <p:spPr>
          <a:xfrm>
            <a:off x="1468286" y="2305804"/>
            <a:ext cx="1739518" cy="563173"/>
          </a:xfrm>
          <a:prstGeom prst="wedgeRoundRectCallout">
            <a:avLst>
              <a:gd name="adj1" fmla="val -32478"/>
              <a:gd name="adj2" fmla="val 84899"/>
              <a:gd name="adj3" fmla="val 16667"/>
            </a:avLst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zh-TW" sz="2000" b="1" kern="0" dirty="0">
                <a:solidFill>
                  <a:srgbClr val="00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Fira Sans Extra Condensed Medium"/>
                <a:sym typeface="Fira Sans Extra Condensed Medium"/>
              </a:rPr>
              <a:t>Cluster</a:t>
            </a:r>
            <a:r>
              <a:rPr lang="en-US" altLang="zh-TW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 </a:t>
            </a:r>
            <a:r>
              <a:rPr lang="en-US" altLang="zh-TW" sz="2000" b="1" kern="0" dirty="0">
                <a:solidFill>
                  <a:srgbClr val="00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Fira Sans Extra Condensed Medium"/>
                <a:sym typeface="Fira Sans Extra Condensed Medium"/>
              </a:rPr>
              <a:t>5</a:t>
            </a:r>
          </a:p>
        </p:txBody>
      </p:sp>
      <p:sp>
        <p:nvSpPr>
          <p:cNvPr id="37" name="Google Shape;421;p23"/>
          <p:cNvSpPr txBox="1"/>
          <p:nvPr/>
        </p:nvSpPr>
        <p:spPr>
          <a:xfrm>
            <a:off x="7991864" y="3621340"/>
            <a:ext cx="1739518" cy="654623"/>
          </a:xfrm>
          <a:prstGeom prst="wedgeRoundRectCallout">
            <a:avLst>
              <a:gd name="adj1" fmla="val 33115"/>
              <a:gd name="adj2" fmla="val 69256"/>
              <a:gd name="adj3" fmla="val 16667"/>
            </a:avLst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zh-TW" sz="2000" b="1" kern="0" dirty="0">
                <a:solidFill>
                  <a:srgbClr val="00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Fira Sans Extra Condensed Medium"/>
                <a:sym typeface="Fira Sans Extra Condensed Medium"/>
              </a:rPr>
              <a:t>Cluster 6</a:t>
            </a:r>
          </a:p>
        </p:txBody>
      </p:sp>
      <p:sp>
        <p:nvSpPr>
          <p:cNvPr id="5" name="矩形 4"/>
          <p:cNvSpPr/>
          <p:nvPr/>
        </p:nvSpPr>
        <p:spPr>
          <a:xfrm>
            <a:off x="7685795" y="6011669"/>
            <a:ext cx="1255594" cy="63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b="1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"/>
              </a:rPr>
              <a:t>68.53%</a:t>
            </a:r>
            <a:endParaRPr lang="zh-TW" altLang="zh-TW" b="1" kern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Roboto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9" y="5907777"/>
            <a:ext cx="735023" cy="76128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61721" y="6174907"/>
            <a:ext cx="11320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sz="2000" b="1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"/>
              </a:rPr>
              <a:t>31.47%</a:t>
            </a:r>
            <a:endParaRPr lang="zh-TW" altLang="zh-TW" sz="2000" b="1" kern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Roboto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375" y="5990630"/>
            <a:ext cx="667829" cy="65356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90" y="6016843"/>
            <a:ext cx="631511" cy="63151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09" y="2247703"/>
            <a:ext cx="1310335" cy="1167259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3945910" y="728475"/>
            <a:ext cx="1106531" cy="1106531"/>
            <a:chOff x="3538548" y="573081"/>
            <a:chExt cx="1106531" cy="1106531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8548" y="573081"/>
              <a:ext cx="1106531" cy="1106531"/>
            </a:xfrm>
            <a:prstGeom prst="rect">
              <a:avLst/>
            </a:prstGeom>
          </p:spPr>
        </p:pic>
        <p:sp>
          <p:nvSpPr>
            <p:cNvPr id="16" name="橢圓 15"/>
            <p:cNvSpPr/>
            <p:nvPr/>
          </p:nvSpPr>
          <p:spPr>
            <a:xfrm>
              <a:off x="3989948" y="907567"/>
              <a:ext cx="313002" cy="276911"/>
            </a:xfrm>
            <a:prstGeom prst="ellipse">
              <a:avLst/>
            </a:prstGeom>
            <a:solidFill>
              <a:srgbClr val="F2DB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629" y="4341881"/>
            <a:ext cx="1675914" cy="1451389"/>
          </a:xfrm>
          <a:prstGeom prst="rect">
            <a:avLst/>
          </a:prstGeom>
        </p:spPr>
      </p:pic>
      <p:sp>
        <p:nvSpPr>
          <p:cNvPr id="28" name="Google Shape;425;p23"/>
          <p:cNvSpPr/>
          <p:nvPr/>
        </p:nvSpPr>
        <p:spPr>
          <a:xfrm>
            <a:off x="-1433942" y="-1443945"/>
            <a:ext cx="3829881" cy="3178353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38" name="矩形 37"/>
          <p:cNvSpPr/>
          <p:nvPr/>
        </p:nvSpPr>
        <p:spPr>
          <a:xfrm rot="20492093">
            <a:off x="259302" y="529471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600" b="1" kern="1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如何分群</a:t>
            </a:r>
            <a:endParaRPr lang="zh-TW" altLang="zh-TW" sz="3600" b="1" kern="1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 flipH="1">
            <a:off x="97461" y="165044"/>
            <a:ext cx="223551" cy="1869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 rot="16200000" flipH="1">
            <a:off x="1144990" y="-985060"/>
            <a:ext cx="201690" cy="2300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Google Shape;423;p23"/>
          <p:cNvSpPr txBox="1"/>
          <p:nvPr/>
        </p:nvSpPr>
        <p:spPr>
          <a:xfrm>
            <a:off x="1940959" y="4417086"/>
            <a:ext cx="7406174" cy="8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en-US"/>
            </a:defPPr>
            <a:lvl1pPr defTabSz="1219170">
              <a:buClr>
                <a:srgbClr val="000000"/>
              </a:buClr>
              <a:defRPr b="1" kern="0">
                <a:solidFill>
                  <a:schemeClr val="tx1">
                    <a:lumMod val="85000"/>
                    <a:lumOff val="1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defRPr>
            </a:lvl1pPr>
          </a:lstStyle>
          <a:p>
            <a:r>
              <a:rPr lang="zh-TW" altLang="en-US" dirty="0">
                <a:sym typeface="Roboto"/>
              </a:rPr>
              <a:t>婚姻狀況為守寡，每週工作時數平均數為</a:t>
            </a:r>
            <a:r>
              <a:rPr lang="en-US" altLang="zh-TW" dirty="0">
                <a:sym typeface="Roboto"/>
              </a:rPr>
              <a:t>36.1458</a:t>
            </a:r>
            <a:r>
              <a:rPr lang="zh-TW" altLang="en-US" dirty="0">
                <a:sym typeface="Roboto"/>
              </a:rPr>
              <a:t>，教育編號平均數為</a:t>
            </a:r>
            <a:r>
              <a:rPr lang="en-US" altLang="zh-TW" dirty="0">
                <a:sym typeface="Roboto"/>
              </a:rPr>
              <a:t>2.6667 (</a:t>
            </a:r>
            <a:r>
              <a:rPr lang="zh-TW" altLang="en-US" dirty="0">
                <a:sym typeface="Roboto"/>
              </a:rPr>
              <a:t>高中畢業</a:t>
            </a:r>
            <a:r>
              <a:rPr lang="en-US" altLang="zh-TW" dirty="0">
                <a:sym typeface="Roboto"/>
              </a:rPr>
              <a:t>)</a:t>
            </a:r>
            <a:r>
              <a:rPr lang="zh-TW" altLang="en-US" dirty="0">
                <a:sym typeface="Roboto"/>
              </a:rPr>
              <a:t>，公司單位平均數為</a:t>
            </a:r>
            <a:r>
              <a:rPr lang="en-US" altLang="zh-TW" dirty="0">
                <a:sym typeface="Roboto"/>
              </a:rPr>
              <a:t>5.1875 (</a:t>
            </a:r>
            <a:r>
              <a:rPr lang="zh-TW" altLang="en-US" dirty="0">
                <a:sym typeface="Roboto"/>
              </a:rPr>
              <a:t>自顧收入</a:t>
            </a:r>
            <a:r>
              <a:rPr lang="en-US" altLang="zh-TW" dirty="0">
                <a:sym typeface="Roboto"/>
              </a:rPr>
              <a:t>)</a:t>
            </a:r>
            <a:r>
              <a:rPr lang="zh-TW" altLang="en-US" dirty="0">
                <a:sym typeface="Roboto"/>
              </a:rPr>
              <a:t>。</a:t>
            </a:r>
          </a:p>
        </p:txBody>
      </p:sp>
      <p:pic>
        <p:nvPicPr>
          <p:cNvPr id="39" name="Graphic 8" descr="Magnifying glass">
            <a:extLst>
              <a:ext uri="{FF2B5EF4-FFF2-40B4-BE49-F238E27FC236}">
                <a16:creationId xmlns:a16="http://schemas.microsoft.com/office/drawing/2014/main" id="{65D78088-F580-4DB2-BB37-CD25AAAAC3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809712">
            <a:off x="2132993" y="88995"/>
            <a:ext cx="776480" cy="75162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03313" y="350311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</a:rPr>
              <a:t>已婚公民配偶</a:t>
            </a:r>
            <a:endParaRPr lang="zh-TW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51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Google Shape;425;p23"/>
          <p:cNvSpPr/>
          <p:nvPr/>
        </p:nvSpPr>
        <p:spPr>
          <a:xfrm>
            <a:off x="-397181" y="-926007"/>
            <a:ext cx="3337560" cy="3164364"/>
          </a:xfrm>
          <a:prstGeom prst="ellipse">
            <a:avLst/>
          </a:prstGeom>
          <a:solidFill>
            <a:srgbClr val="BFDBF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3" name="Google Shape;425;p23"/>
          <p:cNvSpPr/>
          <p:nvPr/>
        </p:nvSpPr>
        <p:spPr>
          <a:xfrm>
            <a:off x="-498501" y="-752514"/>
            <a:ext cx="3162247" cy="3145510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680AAED-2228-445E-80B5-552D9D9AE9D8}"/>
              </a:ext>
            </a:extLst>
          </p:cNvPr>
          <p:cNvSpPr txBox="1"/>
          <p:nvPr/>
        </p:nvSpPr>
        <p:spPr>
          <a:xfrm>
            <a:off x="711934" y="568304"/>
            <a:ext cx="1732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結 </a:t>
            </a:r>
            <a:r>
              <a:rPr lang="en-US" altLang="zh-TW" sz="4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TW" altLang="en-US" sz="4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論</a:t>
            </a:r>
          </a:p>
        </p:txBody>
      </p:sp>
      <p:sp>
        <p:nvSpPr>
          <p:cNvPr id="5" name="Google Shape;425;p23"/>
          <p:cNvSpPr/>
          <p:nvPr/>
        </p:nvSpPr>
        <p:spPr>
          <a:xfrm>
            <a:off x="10610876" y="4788362"/>
            <a:ext cx="3162247" cy="3145510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8" name="Google Shape;425;p23"/>
          <p:cNvSpPr/>
          <p:nvPr/>
        </p:nvSpPr>
        <p:spPr>
          <a:xfrm>
            <a:off x="-1043801" y="872600"/>
            <a:ext cx="1654415" cy="1590757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43CB08D-4252-4606-9310-4E2074598F9E}"/>
              </a:ext>
            </a:extLst>
          </p:cNvPr>
          <p:cNvSpPr txBox="1"/>
          <p:nvPr/>
        </p:nvSpPr>
        <p:spPr>
          <a:xfrm>
            <a:off x="407739" y="2820009"/>
            <a:ext cx="745561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/>
            <a:r>
              <a:rPr lang="en-US" altLang="zh-TW" sz="24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		</a:t>
            </a:r>
            <a:r>
              <a:rPr lang="zh-TW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高收入</a:t>
            </a:r>
            <a:r>
              <a:rPr lang="en-US" altLang="zh-TW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(&gt;50K)</a:t>
            </a:r>
            <a:r>
              <a:rPr lang="zh-TW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女性的群體中，每週的工作時數大多都落在</a:t>
            </a:r>
            <a:r>
              <a:rPr lang="en-US" altLang="zh-TW" sz="2400" b="1" kern="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40</a:t>
            </a:r>
            <a:r>
              <a:rPr lang="zh-TW" altLang="en-US" sz="2400" b="1" kern="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個小時</a:t>
            </a:r>
            <a:r>
              <a:rPr lang="zh-TW" altLang="en-US" sz="24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，</a:t>
            </a:r>
            <a:r>
              <a:rPr lang="zh-TW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而學歷的部份他們幾乎都具有</a:t>
            </a:r>
            <a:r>
              <a:rPr lang="zh-TW" altLang="en-US" sz="2400" b="1" kern="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學士</a:t>
            </a:r>
            <a:r>
              <a:rPr lang="zh-TW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或是</a:t>
            </a:r>
            <a:r>
              <a:rPr lang="zh-TW" altLang="en-US" sz="2400" b="1" kern="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碩士</a:t>
            </a:r>
            <a:r>
              <a:rPr lang="zh-TW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的學位證明，而大多的</a:t>
            </a:r>
            <a:r>
              <a:rPr lang="zh-TW" altLang="en-US" sz="2400" b="1" kern="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工作單位為私人公司居多</a:t>
            </a:r>
            <a:r>
              <a:rPr lang="zh-TW" altLang="en-US" sz="24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。</a:t>
            </a:r>
            <a:endParaRPr lang="en-US" altLang="zh-TW" sz="2400" b="1" kern="100" dirty="0">
              <a:latin typeface="Microsoft YaHei" panose="020B0503020204020204" pitchFamily="34" charset="-122"/>
              <a:ea typeface="Microsoft YaHei" panose="020B0503020204020204" pitchFamily="34" charset="-122"/>
              <a:cs typeface="Arial Unicode MS" panose="020B0604020202020204" pitchFamily="34" charset="-120"/>
            </a:endParaRPr>
          </a:p>
          <a:p>
            <a:pPr marL="304800"/>
            <a:endParaRPr lang="zh-TW" altLang="en-US" sz="2400" b="1" kern="100" dirty="0">
              <a:latin typeface="Microsoft YaHei" panose="020B0503020204020204" pitchFamily="34" charset="-122"/>
              <a:ea typeface="Microsoft YaHei" panose="020B0503020204020204" pitchFamily="34" charset="-122"/>
              <a:cs typeface="Arial Unicode MS" panose="020B0604020202020204" pitchFamily="34" charset="-120"/>
            </a:endParaRPr>
          </a:p>
          <a:p>
            <a:pPr marL="304800"/>
            <a:r>
              <a:rPr lang="en-US" altLang="zh-TW" sz="24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		</a:t>
            </a:r>
            <a:r>
              <a:rPr lang="zh-TW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從此資料可以大概推斷這些女性幾乎都是</a:t>
            </a:r>
            <a:r>
              <a:rPr lang="zh-TW" altLang="en-US" sz="2400" b="1" kern="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具備高學歷的職業婦女</a:t>
            </a:r>
            <a:r>
              <a:rPr lang="zh-TW" altLang="en-US" sz="24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，</a:t>
            </a:r>
            <a:r>
              <a:rPr lang="zh-TW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在每週他們花在工作上的時間就達到了</a:t>
            </a:r>
            <a:r>
              <a:rPr lang="en-US" altLang="zh-TW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40</a:t>
            </a:r>
            <a:r>
              <a:rPr lang="zh-TW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小時甚至更長，一周五天的時間三分之一的花都在工作上，可以想像這是相當不容易的，幾乎都把時間貢獻給了工作，才能達到年收</a:t>
            </a:r>
            <a:r>
              <a:rPr lang="en-US" altLang="zh-TW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50K</a:t>
            </a:r>
            <a:r>
              <a:rPr lang="zh-TW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。</a:t>
            </a:r>
          </a:p>
        </p:txBody>
      </p:sp>
      <p:sp>
        <p:nvSpPr>
          <p:cNvPr id="12" name="矩形圖說文字 11"/>
          <p:cNvSpPr/>
          <p:nvPr/>
        </p:nvSpPr>
        <p:spPr>
          <a:xfrm>
            <a:off x="8031709" y="1555685"/>
            <a:ext cx="3869900" cy="2949462"/>
          </a:xfrm>
          <a:prstGeom prst="wedgeRectCallout">
            <a:avLst>
              <a:gd name="adj1" fmla="val -58838"/>
              <a:gd name="adj2" fmla="val 25789"/>
            </a:avLst>
          </a:prstGeom>
          <a:solidFill>
            <a:srgbClr val="BFDBF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t="46521" r="82375" b="30553"/>
          <a:stretch/>
        </p:blipFill>
        <p:spPr>
          <a:xfrm>
            <a:off x="8279886" y="1815070"/>
            <a:ext cx="3484166" cy="2430691"/>
          </a:xfrm>
          <a:prstGeom prst="rect">
            <a:avLst/>
          </a:prstGeom>
        </p:spPr>
      </p:pic>
      <p:cxnSp>
        <p:nvCxnSpPr>
          <p:cNvPr id="18" name="弧形接點 17"/>
          <p:cNvCxnSpPr/>
          <p:nvPr/>
        </p:nvCxnSpPr>
        <p:spPr>
          <a:xfrm rot="5400000">
            <a:off x="8917232" y="4238827"/>
            <a:ext cx="606493" cy="492577"/>
          </a:xfrm>
          <a:prstGeom prst="curvedConnector3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弧形接點 19"/>
          <p:cNvCxnSpPr/>
          <p:nvPr/>
        </p:nvCxnSpPr>
        <p:spPr>
          <a:xfrm rot="16200000" flipH="1">
            <a:off x="9367248" y="4529289"/>
            <a:ext cx="701338" cy="12535"/>
          </a:xfrm>
          <a:prstGeom prst="curvedConnector3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弧形接點 25"/>
          <p:cNvCxnSpPr/>
          <p:nvPr/>
        </p:nvCxnSpPr>
        <p:spPr>
          <a:xfrm rot="16200000" flipV="1">
            <a:off x="9859990" y="4232628"/>
            <a:ext cx="695300" cy="605857"/>
          </a:xfrm>
          <a:prstGeom prst="curvedConnector3">
            <a:avLst>
              <a:gd name="adj1" fmla="val 50000"/>
            </a:avLst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8184551" y="476453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工作時數</a:t>
            </a:r>
          </a:p>
        </p:txBody>
      </p:sp>
      <p:sp>
        <p:nvSpPr>
          <p:cNvPr id="33" name="矩形 32"/>
          <p:cNvSpPr/>
          <p:nvPr/>
        </p:nvSpPr>
        <p:spPr>
          <a:xfrm>
            <a:off x="10336348" y="483896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工作單位</a:t>
            </a:r>
            <a:endParaRPr lang="en-US" altLang="zh-TW" b="1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422707" y="494661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學位</a:t>
            </a:r>
            <a:endParaRPr lang="en-US" altLang="zh-TW" b="1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96" b="90453" l="9301" r="90740">
                        <a14:foregroundMark x1="71228" y1="85741" x2="68789" y2="84439"/>
                        <a14:foregroundMark x1="68127" y1="80161" x2="68127" y2="80161"/>
                        <a14:backgroundMark x1="80488" y1="83447" x2="85159" y2="73528"/>
                        <a14:backgroundMark x1="33692" y1="37384" x2="33485" y2="29448"/>
                        <a14:backgroundMark x1="20008" y1="73156" x2="20008" y2="58277"/>
                        <a14:backgroundMark x1="62629" y1="75821" x2="75444" y2="75511"/>
                        <a14:backgroundMark x1="42538" y1="78115" x2="40306" y2="73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" t="4593"/>
          <a:stretch/>
        </p:blipFill>
        <p:spPr>
          <a:xfrm flipH="1">
            <a:off x="2389548" y="135654"/>
            <a:ext cx="4045632" cy="2801952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1896078" y="2637824"/>
            <a:ext cx="5182034" cy="111824"/>
          </a:xfrm>
          <a:prstGeom prst="rect">
            <a:avLst/>
          </a:prstGeom>
          <a:solidFill>
            <a:srgbClr val="BFD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85804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A7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组合 7"/>
          <p:cNvGrpSpPr/>
          <p:nvPr/>
        </p:nvGrpSpPr>
        <p:grpSpPr>
          <a:xfrm>
            <a:off x="2229253" y="2206236"/>
            <a:ext cx="2572553" cy="2272754"/>
            <a:chOff x="4348078" y="1042933"/>
            <a:chExt cx="3495842" cy="3013656"/>
          </a:xfrm>
        </p:grpSpPr>
        <p:sp>
          <p:nvSpPr>
            <p:cNvPr id="4" name="六边形 8"/>
            <p:cNvSpPr/>
            <p:nvPr/>
          </p:nvSpPr>
          <p:spPr>
            <a:xfrm rot="2040000">
              <a:off x="4348079" y="1042933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/>
            </a:p>
          </p:txBody>
        </p:sp>
        <p:sp>
          <p:nvSpPr>
            <p:cNvPr id="5" name="六边形 9"/>
            <p:cNvSpPr/>
            <p:nvPr/>
          </p:nvSpPr>
          <p:spPr>
            <a:xfrm>
              <a:off x="4348078" y="1042933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ckwell Std" panose="02060603030405020103" pitchFamily="18" charset="0"/>
                </a:rPr>
                <a:t>04</a:t>
              </a:r>
              <a:endPara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 Std" panose="02060603030405020103" pitchFamily="18" charset="0"/>
              </a:endParaRPr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B8549166-2F42-43DB-85F1-88BEEA2241D9}"/>
              </a:ext>
            </a:extLst>
          </p:cNvPr>
          <p:cNvSpPr txBox="1"/>
          <p:nvPr/>
        </p:nvSpPr>
        <p:spPr>
          <a:xfrm>
            <a:off x="5382289" y="2766989"/>
            <a:ext cx="4741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關 聯 法 則</a:t>
            </a:r>
          </a:p>
        </p:txBody>
      </p:sp>
      <p:grpSp>
        <p:nvGrpSpPr>
          <p:cNvPr id="7" name="组合 7"/>
          <p:cNvGrpSpPr/>
          <p:nvPr/>
        </p:nvGrpSpPr>
        <p:grpSpPr>
          <a:xfrm>
            <a:off x="6901002" y="6213033"/>
            <a:ext cx="4529395" cy="2419650"/>
            <a:chOff x="3130699" y="1778665"/>
            <a:chExt cx="6931842" cy="3300420"/>
          </a:xfrm>
        </p:grpSpPr>
        <p:sp>
          <p:nvSpPr>
            <p:cNvPr id="8" name="六边形 8"/>
            <p:cNvSpPr/>
            <p:nvPr/>
          </p:nvSpPr>
          <p:spPr>
            <a:xfrm rot="1393988">
              <a:off x="6566700" y="1801690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/>
            </a:p>
          </p:txBody>
        </p:sp>
        <p:sp>
          <p:nvSpPr>
            <p:cNvPr id="9" name="六边形 9"/>
            <p:cNvSpPr/>
            <p:nvPr/>
          </p:nvSpPr>
          <p:spPr>
            <a:xfrm rot="5400000">
              <a:off x="3076538" y="1832826"/>
              <a:ext cx="3300420" cy="3192097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 Std" panose="02060603030405020103" pitchFamily="18" charset="0"/>
              </a:endParaRPr>
            </a:p>
          </p:txBody>
        </p:sp>
      </p:grpSp>
      <p:grpSp>
        <p:nvGrpSpPr>
          <p:cNvPr id="10" name="组合 7"/>
          <p:cNvGrpSpPr/>
          <p:nvPr/>
        </p:nvGrpSpPr>
        <p:grpSpPr>
          <a:xfrm>
            <a:off x="5778429" y="6172393"/>
            <a:ext cx="4529395" cy="2419650"/>
            <a:chOff x="3130699" y="1778665"/>
            <a:chExt cx="6931842" cy="3300420"/>
          </a:xfrm>
        </p:grpSpPr>
        <p:sp>
          <p:nvSpPr>
            <p:cNvPr id="11" name="六边形 8"/>
            <p:cNvSpPr/>
            <p:nvPr/>
          </p:nvSpPr>
          <p:spPr>
            <a:xfrm rot="1393988">
              <a:off x="6566700" y="1801690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/>
            </a:p>
          </p:txBody>
        </p:sp>
        <p:sp>
          <p:nvSpPr>
            <p:cNvPr id="12" name="六边形 9"/>
            <p:cNvSpPr/>
            <p:nvPr/>
          </p:nvSpPr>
          <p:spPr>
            <a:xfrm rot="5400000">
              <a:off x="3076538" y="1832826"/>
              <a:ext cx="3300420" cy="3192097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 Std" panose="02060603030405020103" pitchFamily="18" charset="0"/>
              </a:endParaRPr>
            </a:p>
          </p:txBody>
        </p:sp>
      </p:grpSp>
      <p:grpSp>
        <p:nvGrpSpPr>
          <p:cNvPr id="13" name="组合 7"/>
          <p:cNvGrpSpPr/>
          <p:nvPr/>
        </p:nvGrpSpPr>
        <p:grpSpPr>
          <a:xfrm>
            <a:off x="1902215" y="6172393"/>
            <a:ext cx="4529395" cy="2419650"/>
            <a:chOff x="3130699" y="1778665"/>
            <a:chExt cx="6931842" cy="3300420"/>
          </a:xfrm>
        </p:grpSpPr>
        <p:sp>
          <p:nvSpPr>
            <p:cNvPr id="14" name="六边形 8"/>
            <p:cNvSpPr/>
            <p:nvPr/>
          </p:nvSpPr>
          <p:spPr>
            <a:xfrm rot="1393988">
              <a:off x="6566700" y="1801690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/>
            </a:p>
          </p:txBody>
        </p:sp>
        <p:sp>
          <p:nvSpPr>
            <p:cNvPr id="15" name="六边形 9"/>
            <p:cNvSpPr/>
            <p:nvPr/>
          </p:nvSpPr>
          <p:spPr>
            <a:xfrm rot="5400000">
              <a:off x="3076538" y="1832826"/>
              <a:ext cx="3300420" cy="3192097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 Std" panose="02060603030405020103" pitchFamily="18" charset="0"/>
              </a:endParaRPr>
            </a:p>
          </p:txBody>
        </p:sp>
      </p:grpSp>
      <p:grpSp>
        <p:nvGrpSpPr>
          <p:cNvPr id="16" name="组合 7"/>
          <p:cNvGrpSpPr/>
          <p:nvPr/>
        </p:nvGrpSpPr>
        <p:grpSpPr>
          <a:xfrm>
            <a:off x="525395" y="6213033"/>
            <a:ext cx="4529395" cy="2419650"/>
            <a:chOff x="3130699" y="1778665"/>
            <a:chExt cx="6931842" cy="3300420"/>
          </a:xfrm>
        </p:grpSpPr>
        <p:sp>
          <p:nvSpPr>
            <p:cNvPr id="17" name="六边形 8"/>
            <p:cNvSpPr/>
            <p:nvPr/>
          </p:nvSpPr>
          <p:spPr>
            <a:xfrm rot="1393988">
              <a:off x="6566700" y="1801690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/>
            </a:p>
          </p:txBody>
        </p:sp>
        <p:sp>
          <p:nvSpPr>
            <p:cNvPr id="18" name="六边形 9"/>
            <p:cNvSpPr/>
            <p:nvPr/>
          </p:nvSpPr>
          <p:spPr>
            <a:xfrm rot="5400000">
              <a:off x="3076538" y="1832826"/>
              <a:ext cx="3300420" cy="3192097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 Std" panose="02060603030405020103" pitchFamily="18" charset="0"/>
              </a:endParaRPr>
            </a:p>
          </p:txBody>
        </p:sp>
      </p:grpSp>
      <p:sp>
        <p:nvSpPr>
          <p:cNvPr id="21" name="六边形 9"/>
          <p:cNvSpPr/>
          <p:nvPr/>
        </p:nvSpPr>
        <p:spPr>
          <a:xfrm rot="5400000">
            <a:off x="10435676" y="6351311"/>
            <a:ext cx="2419650" cy="2085776"/>
          </a:xfrm>
          <a:prstGeom prst="hexagon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Rockwell Std" panose="02060603030405020103" pitchFamily="18" charset="0"/>
            </a:endParaRPr>
          </a:p>
        </p:txBody>
      </p:sp>
      <p:sp>
        <p:nvSpPr>
          <p:cNvPr id="22" name="六边形 9"/>
          <p:cNvSpPr/>
          <p:nvPr/>
        </p:nvSpPr>
        <p:spPr>
          <a:xfrm rot="5400000">
            <a:off x="-839440" y="6379970"/>
            <a:ext cx="2419650" cy="2085776"/>
          </a:xfrm>
          <a:prstGeom prst="hexagon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Rockwell Std" panose="02060603030405020103" pitchFamily="18" charset="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27" b="70970" l="28242" r="4903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3" t="50666" r="48371" b="28593"/>
          <a:stretch/>
        </p:blipFill>
        <p:spPr>
          <a:xfrm>
            <a:off x="10268669" y="2631413"/>
            <a:ext cx="17780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2152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線接點 19"/>
          <p:cNvCxnSpPr/>
          <p:nvPr/>
        </p:nvCxnSpPr>
        <p:spPr>
          <a:xfrm>
            <a:off x="380757" y="2752313"/>
            <a:ext cx="38681" cy="3669269"/>
          </a:xfrm>
          <a:prstGeom prst="line">
            <a:avLst/>
          </a:prstGeom>
          <a:ln w="76200">
            <a:solidFill>
              <a:srgbClr val="FFD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ABAFBB6-FD4D-40B8-819A-6789B30C3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932926"/>
              </p:ext>
            </p:extLst>
          </p:nvPr>
        </p:nvGraphicFramePr>
        <p:xfrm>
          <a:off x="1922548" y="1079770"/>
          <a:ext cx="8286526" cy="5046712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211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068">
                  <a:extLst>
                    <a:ext uri="{9D8B030D-6E8A-4147-A177-3AD203B41FA5}">
                      <a16:colId xmlns:a16="http://schemas.microsoft.com/office/drawing/2014/main" val="3062152805"/>
                    </a:ext>
                  </a:extLst>
                </a:gridCol>
                <a:gridCol w="1499418">
                  <a:extLst>
                    <a:ext uri="{9D8B030D-6E8A-4147-A177-3AD203B41FA5}">
                      <a16:colId xmlns:a16="http://schemas.microsoft.com/office/drawing/2014/main" val="3618100370"/>
                    </a:ext>
                  </a:extLst>
                </a:gridCol>
                <a:gridCol w="14994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2777">
                  <a:extLst>
                    <a:ext uri="{9D8B030D-6E8A-4147-A177-3AD203B41FA5}">
                      <a16:colId xmlns:a16="http://schemas.microsoft.com/office/drawing/2014/main" val="3113102056"/>
                    </a:ext>
                  </a:extLst>
                </a:gridCol>
                <a:gridCol w="14327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020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年紀</a:t>
                      </a:r>
                      <a:endParaRPr lang="zh-TW" alt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教育程度</a:t>
                      </a:r>
                      <a:endParaRPr lang="zh-TW" alt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公司單位</a:t>
                      </a:r>
                      <a:endParaRPr lang="zh-TW" alt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每周工作時數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家庭關係</a:t>
                      </a:r>
                      <a:endParaRPr lang="zh-TW" alt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7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收入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7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736857"/>
                  </a:ext>
                </a:extLst>
              </a:tr>
              <a:tr h="63807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大人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碩士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私人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超時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無家庭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&gt;50k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801891"/>
                  </a:ext>
                </a:extLst>
              </a:tr>
              <a:tr h="63807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大人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學士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私人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超時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無家庭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&gt;50k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323632"/>
                  </a:ext>
                </a:extLst>
              </a:tr>
              <a:tr h="63807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大人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學士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私人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超時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無家庭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&gt;50k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750219"/>
                  </a:ext>
                </a:extLst>
              </a:tr>
              <a:tr h="63807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大人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教授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自僱非收入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老公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&gt;50k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742520"/>
                  </a:ext>
                </a:extLst>
              </a:tr>
              <a:tr h="63807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老人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碩士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私人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超時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老公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&gt;50k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553659"/>
                  </a:ext>
                </a:extLst>
              </a:tr>
              <a:tr h="63807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年輕人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大學中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私人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正常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無家庭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&gt;50k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807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大人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未完成學業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自僱收入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正常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u="none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老公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&gt;50k</a:t>
                      </a:r>
                      <a:endParaRPr lang="zh-TW" altLang="en-US" sz="1800" b="1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圓角矩形 3"/>
          <p:cNvSpPr/>
          <p:nvPr/>
        </p:nvSpPr>
        <p:spPr>
          <a:xfrm>
            <a:off x="1909620" y="1663430"/>
            <a:ext cx="8299454" cy="4463050"/>
          </a:xfrm>
          <a:prstGeom prst="roundRect">
            <a:avLst>
              <a:gd name="adj" fmla="val 835"/>
            </a:avLst>
          </a:prstGeom>
          <a:noFill/>
          <a:ln w="76200">
            <a:solidFill>
              <a:srgbClr val="FFC000">
                <a:alpha val="6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0844C32-9397-4530-BA4B-E2C344C198D3}"/>
              </a:ext>
            </a:extLst>
          </p:cNvPr>
          <p:cNvSpPr txBox="1"/>
          <p:nvPr/>
        </p:nvSpPr>
        <p:spPr>
          <a:xfrm>
            <a:off x="8471656" y="31494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關聯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資料</a:t>
            </a:r>
            <a:endParaRPr lang="zh-TW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Google Shape;305;p32"/>
          <p:cNvSpPr/>
          <p:nvPr/>
        </p:nvSpPr>
        <p:spPr>
          <a:xfrm>
            <a:off x="3668604" y="418331"/>
            <a:ext cx="430538" cy="378017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8" name="Google Shape;305;p32"/>
          <p:cNvSpPr/>
          <p:nvPr/>
        </p:nvSpPr>
        <p:spPr>
          <a:xfrm>
            <a:off x="7848078" y="418331"/>
            <a:ext cx="430538" cy="378017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0844C32-9397-4530-BA4B-E2C344C198D3}"/>
              </a:ext>
            </a:extLst>
          </p:cNvPr>
          <p:cNvSpPr txBox="1"/>
          <p:nvPr/>
        </p:nvSpPr>
        <p:spPr>
          <a:xfrm>
            <a:off x="4301232" y="31494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以高收入男性為準</a:t>
            </a:r>
          </a:p>
        </p:txBody>
      </p:sp>
      <p:sp>
        <p:nvSpPr>
          <p:cNvPr id="10" name="Google Shape;425;p23"/>
          <p:cNvSpPr/>
          <p:nvPr/>
        </p:nvSpPr>
        <p:spPr>
          <a:xfrm>
            <a:off x="-1013626" y="-2203839"/>
            <a:ext cx="3337560" cy="3164364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11" name="Google Shape;425;p23"/>
          <p:cNvSpPr/>
          <p:nvPr/>
        </p:nvSpPr>
        <p:spPr>
          <a:xfrm>
            <a:off x="10258610" y="4942170"/>
            <a:ext cx="2989342" cy="2997668"/>
          </a:xfrm>
          <a:prstGeom prst="ellipse">
            <a:avLst/>
          </a:prstGeom>
          <a:solidFill>
            <a:srgbClr val="BFD369">
              <a:alpha val="97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13" name="Google Shape;425;p23"/>
          <p:cNvSpPr/>
          <p:nvPr/>
        </p:nvSpPr>
        <p:spPr>
          <a:xfrm>
            <a:off x="9117068" y="6381213"/>
            <a:ext cx="2184012" cy="1887737"/>
          </a:xfrm>
          <a:prstGeom prst="ellipse">
            <a:avLst/>
          </a:prstGeom>
          <a:solidFill>
            <a:srgbClr val="BFD369">
              <a:alpha val="84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11703745" y="-93582"/>
            <a:ext cx="1151" cy="4385626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11102991" y="-1040303"/>
            <a:ext cx="64086" cy="4433743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005672" y="319323"/>
            <a:ext cx="16305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TW" sz="32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"/>
              </a:rPr>
              <a:t>Apriori</a:t>
            </a:r>
            <a:endParaRPr lang="en-US" altLang="zh-TW" sz="32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6" name="Google Shape;425;p23"/>
          <p:cNvSpPr/>
          <p:nvPr/>
        </p:nvSpPr>
        <p:spPr>
          <a:xfrm>
            <a:off x="-983534" y="-239801"/>
            <a:ext cx="2184012" cy="1887737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27" b="32364" l="3076" r="31152">
                        <a14:foregroundMark x1="21073" y1="10836" x2="21597" y2="8364"/>
                        <a14:foregroundMark x1="20419" y1="27200" x2="20419" y2="27200"/>
                        <a14:foregroundMark x1="20615" y1="25455" x2="17736" y2="28800"/>
                        <a14:foregroundMark x1="18194" y1="29527" x2="20288" y2="28291"/>
                        <a14:foregroundMark x1="8442" y1="25600" x2="15969" y2="30255"/>
                        <a14:foregroundMark x1="8901" y1="28073" x2="12762" y2="30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4" r="68510" b="68352"/>
          <a:stretch/>
        </p:blipFill>
        <p:spPr>
          <a:xfrm>
            <a:off x="-1034879" y="2924562"/>
            <a:ext cx="4613175" cy="3961249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 flipH="1">
            <a:off x="149690" y="122265"/>
            <a:ext cx="173095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 flipH="1">
            <a:off x="1392598" y="-1093526"/>
            <a:ext cx="173095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609" b="71073" l="7230" r="169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9" t="54893" r="81622" b="27092"/>
          <a:stretch/>
        </p:blipFill>
        <p:spPr>
          <a:xfrm>
            <a:off x="-118010" y="2069109"/>
            <a:ext cx="1172744" cy="136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15929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425;p23"/>
          <p:cNvSpPr/>
          <p:nvPr/>
        </p:nvSpPr>
        <p:spPr>
          <a:xfrm>
            <a:off x="9809322" y="4827506"/>
            <a:ext cx="2809875" cy="2752725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11707764" y="-237426"/>
            <a:ext cx="1151" cy="4385626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380757" y="2752313"/>
            <a:ext cx="38681" cy="3669269"/>
          </a:xfrm>
          <a:prstGeom prst="line">
            <a:avLst/>
          </a:prstGeom>
          <a:ln w="76200">
            <a:solidFill>
              <a:srgbClr val="FFD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425;p23"/>
          <p:cNvSpPr/>
          <p:nvPr/>
        </p:nvSpPr>
        <p:spPr>
          <a:xfrm>
            <a:off x="12460603" y="3401486"/>
            <a:ext cx="1453472" cy="1290944"/>
          </a:xfrm>
          <a:prstGeom prst="ellipse">
            <a:avLst/>
          </a:prstGeom>
          <a:solidFill>
            <a:srgbClr val="8FC03F"/>
          </a:solidFill>
          <a:ln>
            <a:solidFill>
              <a:srgbClr val="BFD369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844C32-9397-4530-BA4B-E2C344C198D3}"/>
              </a:ext>
            </a:extLst>
          </p:cNvPr>
          <p:cNvSpPr txBox="1"/>
          <p:nvPr/>
        </p:nvSpPr>
        <p:spPr>
          <a:xfrm>
            <a:off x="4656360" y="243015"/>
            <a:ext cx="280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操  作  流  程  </a:t>
            </a:r>
          </a:p>
        </p:txBody>
      </p:sp>
      <p:sp>
        <p:nvSpPr>
          <p:cNvPr id="10" name="矩形 9"/>
          <p:cNvSpPr/>
          <p:nvPr/>
        </p:nvSpPr>
        <p:spPr>
          <a:xfrm>
            <a:off x="12667748" y="3672915"/>
            <a:ext cx="12170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TW" sz="20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Simple</a:t>
            </a:r>
          </a:p>
          <a:p>
            <a:pPr algn="just"/>
            <a:r>
              <a:rPr lang="en-US" altLang="zh-TW" sz="2000" b="1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KMeans</a:t>
            </a:r>
            <a:endParaRPr lang="en-US" altLang="zh-TW" sz="20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Google Shape;425;p23"/>
          <p:cNvSpPr/>
          <p:nvPr/>
        </p:nvSpPr>
        <p:spPr>
          <a:xfrm>
            <a:off x="11435097" y="-743736"/>
            <a:ext cx="701042" cy="674748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cxnSp>
        <p:nvCxnSpPr>
          <p:cNvPr id="24" name="直線接點 23"/>
          <p:cNvCxnSpPr/>
          <p:nvPr/>
        </p:nvCxnSpPr>
        <p:spPr>
          <a:xfrm flipH="1">
            <a:off x="11023927" y="-2579400"/>
            <a:ext cx="64086" cy="4433743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425;p23"/>
          <p:cNvSpPr/>
          <p:nvPr/>
        </p:nvSpPr>
        <p:spPr>
          <a:xfrm>
            <a:off x="4071561" y="392659"/>
            <a:ext cx="312132" cy="285488"/>
          </a:xfrm>
          <a:prstGeom prst="ellipse">
            <a:avLst/>
          </a:prstGeom>
          <a:solidFill>
            <a:srgbClr val="8FC03F">
              <a:alpha val="9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50" name="Google Shape;425;p23"/>
          <p:cNvSpPr/>
          <p:nvPr/>
        </p:nvSpPr>
        <p:spPr>
          <a:xfrm>
            <a:off x="7615617" y="407894"/>
            <a:ext cx="312132" cy="285488"/>
          </a:xfrm>
          <a:prstGeom prst="ellipse">
            <a:avLst/>
          </a:prstGeom>
          <a:solidFill>
            <a:srgbClr val="8FC03F">
              <a:alpha val="9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53" name="Google Shape;425;p23"/>
          <p:cNvSpPr/>
          <p:nvPr/>
        </p:nvSpPr>
        <p:spPr>
          <a:xfrm>
            <a:off x="-1427940" y="-1794787"/>
            <a:ext cx="3337560" cy="3164364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54" name="Google Shape;425;p23"/>
          <p:cNvSpPr/>
          <p:nvPr/>
        </p:nvSpPr>
        <p:spPr>
          <a:xfrm>
            <a:off x="-793218" y="796347"/>
            <a:ext cx="1586436" cy="1436138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pic>
        <p:nvPicPr>
          <p:cNvPr id="44" name="圖片 43"/>
          <p:cNvPicPr/>
          <p:nvPr/>
        </p:nvPicPr>
        <p:blipFill>
          <a:blip r:embed="rId3"/>
          <a:stretch>
            <a:fillRect/>
          </a:stretch>
        </p:blipFill>
        <p:spPr>
          <a:xfrm>
            <a:off x="2015259" y="827790"/>
            <a:ext cx="8006159" cy="5783552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 flipH="1">
            <a:off x="149690" y="122265"/>
            <a:ext cx="173095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 rot="16200000" flipH="1">
            <a:off x="1392598" y="-1093526"/>
            <a:ext cx="173095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Google Shape;425;p23"/>
          <p:cNvSpPr/>
          <p:nvPr/>
        </p:nvSpPr>
        <p:spPr>
          <a:xfrm>
            <a:off x="8713318" y="6421582"/>
            <a:ext cx="2192008" cy="2142040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61" name="Google Shape;305;p32"/>
          <p:cNvSpPr/>
          <p:nvPr/>
        </p:nvSpPr>
        <p:spPr>
          <a:xfrm>
            <a:off x="10884788" y="5961347"/>
            <a:ext cx="401580" cy="328852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3" name="Google Shape;305;p32"/>
          <p:cNvSpPr/>
          <p:nvPr/>
        </p:nvSpPr>
        <p:spPr>
          <a:xfrm>
            <a:off x="10941649" y="5317670"/>
            <a:ext cx="306357" cy="26742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4" name="Google Shape;305;p32"/>
          <p:cNvSpPr/>
          <p:nvPr/>
        </p:nvSpPr>
        <p:spPr>
          <a:xfrm>
            <a:off x="11715971" y="5329727"/>
            <a:ext cx="306357" cy="267429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5" name="矩形 64"/>
          <p:cNvSpPr/>
          <p:nvPr/>
        </p:nvSpPr>
        <p:spPr>
          <a:xfrm rot="16200000" flipH="1">
            <a:off x="10655678" y="5364107"/>
            <a:ext cx="173095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 flipH="1">
            <a:off x="11856416" y="4148316"/>
            <a:ext cx="173095" cy="260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0" name="圖片 6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609" b="71073" l="7230" r="169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9" t="54893" r="81622" b="27092"/>
          <a:stretch/>
        </p:blipFill>
        <p:spPr>
          <a:xfrm>
            <a:off x="-118010" y="2069109"/>
            <a:ext cx="1172744" cy="1366408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57" b="34566" l="44742" r="67990">
                        <a14:foregroundMark x1="50979" y1="32747" x2="54742" y2="32505"/>
                        <a14:foregroundMark x1="49072" y1="30928" x2="50155" y2="29351"/>
                        <a14:foregroundMark x1="51392" y1="28502" x2="50979" y2="25227"/>
                        <a14:foregroundMark x1="50258" y1="14190" x2="50619" y2="13645"/>
                        <a14:foregroundMark x1="61495" y1="18981" x2="61495" y2="18981"/>
                        <a14:foregroundMark x1="62113" y1="24378" x2="62113" y2="24378"/>
                        <a14:foregroundMark x1="56649" y1="29048" x2="56649" y2="29048"/>
                        <a14:foregroundMark x1="62216" y1="23711" x2="62216" y2="23711"/>
                        <a14:foregroundMark x1="64639" y1="29654" x2="64639" y2="29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53" r="31995" b="65248"/>
          <a:stretch/>
        </p:blipFill>
        <p:spPr>
          <a:xfrm>
            <a:off x="12708009" y="1475441"/>
            <a:ext cx="1429283" cy="1777534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D0844C32-9397-4530-BA4B-E2C344C198D3}"/>
              </a:ext>
            </a:extLst>
          </p:cNvPr>
          <p:cNvSpPr txBox="1"/>
          <p:nvPr/>
        </p:nvSpPr>
        <p:spPr>
          <a:xfrm>
            <a:off x="11740830" y="3266409"/>
            <a:ext cx="4954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算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法 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7" name="流程圖: 接點 36"/>
          <p:cNvSpPr/>
          <p:nvPr/>
        </p:nvSpPr>
        <p:spPr>
          <a:xfrm>
            <a:off x="3532424" y="827790"/>
            <a:ext cx="655112" cy="541787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302B85C-EFB4-447F-9B76-93083F57F299}"/>
              </a:ext>
            </a:extLst>
          </p:cNvPr>
          <p:cNvSpPr/>
          <p:nvPr/>
        </p:nvSpPr>
        <p:spPr>
          <a:xfrm>
            <a:off x="2107593" y="1475441"/>
            <a:ext cx="673892" cy="2598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sp>
        <p:nvSpPr>
          <p:cNvPr id="48" name="流程圖: 接點 47"/>
          <p:cNvSpPr/>
          <p:nvPr/>
        </p:nvSpPr>
        <p:spPr>
          <a:xfrm>
            <a:off x="2359659" y="1785009"/>
            <a:ext cx="522553" cy="458862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9" name="圖片 48"/>
          <p:cNvPicPr/>
          <p:nvPr/>
        </p:nvPicPr>
        <p:blipFill rotWithShape="1">
          <a:blip r:embed="rId8"/>
          <a:srcRect l="2597" t="12451" r="44090" b="8211"/>
          <a:stretch/>
        </p:blipFill>
        <p:spPr>
          <a:xfrm>
            <a:off x="2044230" y="1771218"/>
            <a:ext cx="3115808" cy="3849817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D302B85C-EFB4-447F-9B76-93083F57F299}"/>
              </a:ext>
            </a:extLst>
          </p:cNvPr>
          <p:cNvSpPr/>
          <p:nvPr/>
        </p:nvSpPr>
        <p:spPr>
          <a:xfrm>
            <a:off x="2354857" y="2012213"/>
            <a:ext cx="748509" cy="30784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27" b="32364" l="3076" r="31152">
                        <a14:foregroundMark x1="21073" y1="10836" x2="21597" y2="8364"/>
                        <a14:foregroundMark x1="20419" y1="27200" x2="20419" y2="27200"/>
                        <a14:foregroundMark x1="20615" y1="25455" x2="17736" y2="28800"/>
                        <a14:foregroundMark x1="18194" y1="29527" x2="20288" y2="28291"/>
                        <a14:foregroundMark x1="8442" y1="25600" x2="15969" y2="30255"/>
                        <a14:foregroundMark x1="8901" y1="28073" x2="12762" y2="30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4" r="68510" b="68352"/>
          <a:stretch/>
        </p:blipFill>
        <p:spPr>
          <a:xfrm>
            <a:off x="-1033279" y="2913438"/>
            <a:ext cx="4690879" cy="4027972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10279539" y="5936255"/>
            <a:ext cx="16305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TW" sz="32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"/>
              </a:rPr>
              <a:t>Apriori</a:t>
            </a:r>
            <a:endParaRPr lang="en-US" altLang="zh-TW" sz="32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490753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51" grpId="0" animBg="1"/>
      <p:bldP spid="51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23;p23"/>
          <p:cNvSpPr txBox="1"/>
          <p:nvPr/>
        </p:nvSpPr>
        <p:spPr>
          <a:xfrm>
            <a:off x="3808221" y="2231045"/>
            <a:ext cx="7450834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TW" altLang="en-US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性別、年紀、教育程度、公司單位、每周工作時數、家庭關係 、收入</a:t>
            </a:r>
          </a:p>
        </p:txBody>
      </p:sp>
      <p:sp>
        <p:nvSpPr>
          <p:cNvPr id="3" name="Google Shape;421;p23"/>
          <p:cNvSpPr txBox="1"/>
          <p:nvPr/>
        </p:nvSpPr>
        <p:spPr>
          <a:xfrm>
            <a:off x="1680807" y="1365761"/>
            <a:ext cx="1739518" cy="632204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學習方案及選項</a:t>
            </a: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5" name="Google Shape;421;p23"/>
          <p:cNvSpPr txBox="1"/>
          <p:nvPr/>
        </p:nvSpPr>
        <p:spPr>
          <a:xfrm>
            <a:off x="1703475" y="2958913"/>
            <a:ext cx="1717579" cy="551736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關係名</a:t>
            </a: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6" name="Google Shape;421;p23"/>
          <p:cNvSpPr txBox="1"/>
          <p:nvPr/>
        </p:nvSpPr>
        <p:spPr>
          <a:xfrm>
            <a:off x="6917845" y="2958913"/>
            <a:ext cx="1752013" cy="632053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實例</a:t>
            </a: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7" name="Google Shape;421;p23"/>
          <p:cNvSpPr txBox="1"/>
          <p:nvPr/>
        </p:nvSpPr>
        <p:spPr>
          <a:xfrm>
            <a:off x="1753004" y="2169879"/>
            <a:ext cx="1701755" cy="551736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屬性</a:t>
            </a: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2507" y="1412640"/>
            <a:ext cx="1070468" cy="4697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Scheme</a:t>
            </a:r>
          </a:p>
        </p:txBody>
      </p:sp>
      <p:sp>
        <p:nvSpPr>
          <p:cNvPr id="10" name="矩形 9"/>
          <p:cNvSpPr/>
          <p:nvPr/>
        </p:nvSpPr>
        <p:spPr>
          <a:xfrm>
            <a:off x="702949" y="2229951"/>
            <a:ext cx="1213632" cy="415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Attributes</a:t>
            </a:r>
          </a:p>
        </p:txBody>
      </p:sp>
      <p:sp>
        <p:nvSpPr>
          <p:cNvPr id="11" name="Google Shape;423;p23"/>
          <p:cNvSpPr txBox="1"/>
          <p:nvPr/>
        </p:nvSpPr>
        <p:spPr>
          <a:xfrm>
            <a:off x="8940954" y="3019314"/>
            <a:ext cx="1201103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6397</a:t>
            </a:r>
            <a:r>
              <a:rPr lang="zh-TW" altLang="en-US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筆</a:t>
            </a:r>
            <a:endParaRPr lang="en-US" altLang="zh-TW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Roboto"/>
              <a:sym typeface="Roboto"/>
            </a:endParaRPr>
          </a:p>
        </p:txBody>
      </p:sp>
      <p:sp>
        <p:nvSpPr>
          <p:cNvPr id="12" name="Google Shape;423;p23"/>
          <p:cNvSpPr txBox="1"/>
          <p:nvPr/>
        </p:nvSpPr>
        <p:spPr>
          <a:xfrm>
            <a:off x="3857884" y="3078992"/>
            <a:ext cx="2160419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TW" altLang="en-US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關聯規則</a:t>
            </a:r>
            <a:r>
              <a:rPr lang="en-US" altLang="zh-TW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(</a:t>
            </a:r>
            <a:r>
              <a:rPr lang="zh-TW" altLang="en-US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男生</a:t>
            </a:r>
            <a:r>
              <a:rPr lang="en-US" altLang="zh-TW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)</a:t>
            </a:r>
          </a:p>
        </p:txBody>
      </p:sp>
      <p:sp>
        <p:nvSpPr>
          <p:cNvPr id="16" name="矩形 15"/>
          <p:cNvSpPr/>
          <p:nvPr/>
        </p:nvSpPr>
        <p:spPr>
          <a:xfrm>
            <a:off x="669244" y="3011948"/>
            <a:ext cx="1213632" cy="415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Relation</a:t>
            </a:r>
          </a:p>
        </p:txBody>
      </p:sp>
      <p:sp>
        <p:nvSpPr>
          <p:cNvPr id="17" name="矩形 16"/>
          <p:cNvSpPr/>
          <p:nvPr/>
        </p:nvSpPr>
        <p:spPr>
          <a:xfrm>
            <a:off x="5994870" y="3023419"/>
            <a:ext cx="1070468" cy="4697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Instances</a:t>
            </a:r>
          </a:p>
        </p:txBody>
      </p:sp>
      <p:sp>
        <p:nvSpPr>
          <p:cNvPr id="19" name="Google Shape;421;p23"/>
          <p:cNvSpPr txBox="1"/>
          <p:nvPr/>
        </p:nvSpPr>
        <p:spPr>
          <a:xfrm>
            <a:off x="1772976" y="4921762"/>
            <a:ext cx="2031892" cy="551736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最小信心度</a:t>
            </a: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69244" y="4712987"/>
            <a:ext cx="1253160" cy="9310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Minimum metric&lt;Confidence&gt;</a:t>
            </a:r>
          </a:p>
        </p:txBody>
      </p:sp>
      <p:sp>
        <p:nvSpPr>
          <p:cNvPr id="21" name="Google Shape;423;p23"/>
          <p:cNvSpPr txBox="1"/>
          <p:nvPr/>
        </p:nvSpPr>
        <p:spPr>
          <a:xfrm>
            <a:off x="10938112" y="3030224"/>
            <a:ext cx="5520104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zh-TW" altLang="en-US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Roboto"/>
              <a:sym typeface="Roboto"/>
            </a:endParaRPr>
          </a:p>
        </p:txBody>
      </p:sp>
      <p:sp>
        <p:nvSpPr>
          <p:cNvPr id="26" name="Google Shape;421;p23"/>
          <p:cNvSpPr txBox="1"/>
          <p:nvPr/>
        </p:nvSpPr>
        <p:spPr>
          <a:xfrm>
            <a:off x="5999944" y="4145784"/>
            <a:ext cx="5662998" cy="785308"/>
          </a:xfrm>
          <a:prstGeom prst="rect">
            <a:avLst/>
          </a:prstGeom>
          <a:solidFill>
            <a:srgbClr val="FFD800">
              <a:alpha val="84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zh-TW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Generated sets of large </a:t>
            </a:r>
            <a:r>
              <a:rPr lang="en-US" altLang="zh-TW" sz="2000" b="1" kern="0" dirty="0" err="1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itemsets</a:t>
            </a:r>
            <a:r>
              <a:rPr lang="zh-TW" altLang="en-US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 </a:t>
            </a:r>
            <a:r>
              <a:rPr lang="en-US" altLang="zh-TW" sz="2000" b="1" dirty="0">
                <a:latin typeface="NSimSun" panose="02010609030101010101" pitchFamily="49" charset="-122"/>
                <a:ea typeface="NSimSun" panose="02010609030101010101" pitchFamily="49" charset="-122"/>
              </a:rPr>
              <a:t>(</a:t>
            </a:r>
            <a:r>
              <a:rPr lang="zh-TW" altLang="en-US" sz="2000" b="1" dirty="0">
                <a:latin typeface="NSimSun" panose="02010609030101010101" pitchFamily="49" charset="-122"/>
                <a:ea typeface="NSimSun" panose="02010609030101010101" pitchFamily="49" charset="-122"/>
              </a:rPr>
              <a:t>頻繁項集</a:t>
            </a:r>
            <a:r>
              <a:rPr lang="en-US" altLang="zh-TW" sz="2000" b="1" dirty="0">
                <a:latin typeface="NSimSun" panose="02010609030101010101" pitchFamily="49" charset="-122"/>
                <a:ea typeface="NSimSun" panose="02010609030101010101" pitchFamily="49" charset="-122"/>
              </a:rPr>
              <a:t>)</a:t>
            </a:r>
            <a:r>
              <a:rPr lang="en-US" altLang="zh-TW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 </a:t>
            </a:r>
          </a:p>
        </p:txBody>
      </p:sp>
      <p:sp>
        <p:nvSpPr>
          <p:cNvPr id="27" name="Google Shape;423;p23"/>
          <p:cNvSpPr txBox="1"/>
          <p:nvPr/>
        </p:nvSpPr>
        <p:spPr>
          <a:xfrm>
            <a:off x="4006799" y="6058889"/>
            <a:ext cx="2516699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sz="2000" b="1" dirty="0">
                <a:latin typeface="NSimSun" panose="02010609030101010101" pitchFamily="49" charset="-122"/>
                <a:ea typeface="NSimSun" panose="02010609030101010101" pitchFamily="49" charset="-122"/>
              </a:rPr>
              <a:t>40%</a:t>
            </a:r>
            <a:r>
              <a:rPr lang="zh-TW" altLang="en-US" sz="2000" b="1" dirty="0">
                <a:latin typeface="NSimSun" panose="02010609030101010101" pitchFamily="49" charset="-122"/>
                <a:ea typeface="NSimSun" panose="02010609030101010101" pitchFamily="49" charset="-122"/>
              </a:rPr>
              <a:t>，共找到</a:t>
            </a:r>
            <a:r>
              <a:rPr lang="en-US" altLang="zh-TW" sz="2000" b="1" dirty="0">
                <a:latin typeface="NSimSun" panose="02010609030101010101" pitchFamily="49" charset="-122"/>
                <a:ea typeface="NSimSun" panose="02010609030101010101" pitchFamily="49" charset="-122"/>
              </a:rPr>
              <a:t>2558</a:t>
            </a:r>
            <a:r>
              <a:rPr lang="zh-TW" altLang="en-US" sz="2000" b="1" dirty="0">
                <a:latin typeface="NSimSun" panose="02010609030101010101" pitchFamily="49" charset="-122"/>
                <a:ea typeface="NSimSun" panose="02010609030101010101" pitchFamily="49" charset="-122"/>
              </a:rPr>
              <a:t>筆</a:t>
            </a: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Roboto"/>
              <a:sym typeface="Roboto"/>
            </a:endParaRPr>
          </a:p>
        </p:txBody>
      </p:sp>
      <p:sp>
        <p:nvSpPr>
          <p:cNvPr id="28" name="Google Shape;423;p23"/>
          <p:cNvSpPr txBox="1"/>
          <p:nvPr/>
        </p:nvSpPr>
        <p:spPr>
          <a:xfrm>
            <a:off x="3866266" y="5007018"/>
            <a:ext cx="959860" cy="45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  <a:sym typeface="Roboto"/>
              </a:rPr>
              <a:t> </a:t>
            </a:r>
            <a:r>
              <a:rPr lang="en-US" altLang="zh-TW" sz="2000" b="1" dirty="0">
                <a:latin typeface="NSimSun" panose="02010609030101010101" pitchFamily="49" charset="-122"/>
                <a:ea typeface="NSimSun" panose="02010609030101010101" pitchFamily="49" charset="-122"/>
              </a:rPr>
              <a:t>90%</a:t>
            </a: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Roboto"/>
              <a:sym typeface="Roboto"/>
            </a:endParaRPr>
          </a:p>
        </p:txBody>
      </p:sp>
      <p:sp>
        <p:nvSpPr>
          <p:cNvPr id="29" name="Google Shape;425;p23"/>
          <p:cNvSpPr/>
          <p:nvPr/>
        </p:nvSpPr>
        <p:spPr>
          <a:xfrm>
            <a:off x="4226311" y="-1993026"/>
            <a:ext cx="3583985" cy="3196001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905085" y="-3498"/>
            <a:ext cx="2444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600" b="1" kern="1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關 聯 結 果</a:t>
            </a:r>
            <a:endParaRPr lang="zh-TW" altLang="zh-TW" sz="3600" b="1" kern="1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Google Shape;425;p23"/>
          <p:cNvSpPr/>
          <p:nvPr/>
        </p:nvSpPr>
        <p:spPr>
          <a:xfrm>
            <a:off x="-1143294" y="-1252154"/>
            <a:ext cx="2512358" cy="2315613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32" name="Google Shape;425;p23"/>
          <p:cNvSpPr/>
          <p:nvPr/>
        </p:nvSpPr>
        <p:spPr>
          <a:xfrm>
            <a:off x="10281645" y="-1484932"/>
            <a:ext cx="2512358" cy="2315613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33" name="Google Shape;425;p23"/>
          <p:cNvSpPr/>
          <p:nvPr/>
        </p:nvSpPr>
        <p:spPr>
          <a:xfrm rot="757162">
            <a:off x="-451579" y="-1624806"/>
            <a:ext cx="2512358" cy="2315613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34" name="Google Shape;425;p23"/>
          <p:cNvSpPr/>
          <p:nvPr/>
        </p:nvSpPr>
        <p:spPr>
          <a:xfrm rot="757162">
            <a:off x="11131801" y="-935066"/>
            <a:ext cx="2512358" cy="2315613"/>
          </a:xfrm>
          <a:prstGeom prst="ellipse">
            <a:avLst/>
          </a:prstGeom>
          <a:solidFill>
            <a:srgbClr val="BFD369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917845" y="5100391"/>
            <a:ext cx="670417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latin typeface="NSimSun" panose="02010609030101010101" pitchFamily="49" charset="-122"/>
                <a:ea typeface="NSimSun" panose="02010609030101010101" pitchFamily="49" charset="-122"/>
              </a:rPr>
              <a:t>Size of set of large </a:t>
            </a:r>
            <a:r>
              <a:rPr lang="en-US" altLang="zh-TW" sz="1600" b="1" dirty="0" err="1">
                <a:latin typeface="NSimSun" panose="02010609030101010101" pitchFamily="49" charset="-122"/>
                <a:ea typeface="NSimSun" panose="02010609030101010101" pitchFamily="49" charset="-122"/>
              </a:rPr>
              <a:t>itemsets</a:t>
            </a:r>
            <a:r>
              <a:rPr lang="en-US" altLang="zh-TW" sz="1600" b="1" dirty="0">
                <a:latin typeface="NSimSun" panose="02010609030101010101" pitchFamily="49" charset="-122"/>
                <a:ea typeface="NSimSun" panose="02010609030101010101" pitchFamily="49" charset="-122"/>
              </a:rPr>
              <a:t> L(1): 6</a:t>
            </a:r>
            <a:r>
              <a:rPr lang="zh-TW" altLang="en-US" sz="1600" b="1" dirty="0"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  <a:endParaRPr lang="en-US" altLang="zh-TW" sz="1600" b="1" dirty="0"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r>
              <a:rPr lang="en-US" altLang="zh-TW" sz="1600" b="1" dirty="0">
                <a:latin typeface="NSimSun" panose="02010609030101010101" pitchFamily="49" charset="-122"/>
                <a:ea typeface="NSimSun" panose="02010609030101010101" pitchFamily="49" charset="-122"/>
              </a:rPr>
              <a:t>Size of set of large </a:t>
            </a:r>
            <a:r>
              <a:rPr lang="en-US" altLang="zh-TW" sz="1600" b="1" dirty="0" err="1">
                <a:latin typeface="NSimSun" panose="02010609030101010101" pitchFamily="49" charset="-122"/>
                <a:ea typeface="NSimSun" panose="02010609030101010101" pitchFamily="49" charset="-122"/>
              </a:rPr>
              <a:t>itemsets</a:t>
            </a:r>
            <a:r>
              <a:rPr lang="en-US" altLang="zh-TW" sz="1600" b="1" dirty="0">
                <a:latin typeface="NSimSun" panose="02010609030101010101" pitchFamily="49" charset="-122"/>
                <a:ea typeface="NSimSun" panose="02010609030101010101" pitchFamily="49" charset="-122"/>
              </a:rPr>
              <a:t> L(2): 10</a:t>
            </a:r>
          </a:p>
          <a:p>
            <a:r>
              <a:rPr lang="en-US" altLang="zh-TW" sz="1600" b="1" dirty="0">
                <a:latin typeface="NSimSun" panose="02010609030101010101" pitchFamily="49" charset="-122"/>
                <a:ea typeface="NSimSun" panose="02010609030101010101" pitchFamily="49" charset="-122"/>
              </a:rPr>
              <a:t>Size of set of large </a:t>
            </a:r>
            <a:r>
              <a:rPr lang="en-US" altLang="zh-TW" sz="1600" b="1" dirty="0" err="1">
                <a:latin typeface="NSimSun" panose="02010609030101010101" pitchFamily="49" charset="-122"/>
                <a:ea typeface="NSimSun" panose="02010609030101010101" pitchFamily="49" charset="-122"/>
              </a:rPr>
              <a:t>itemsets</a:t>
            </a:r>
            <a:r>
              <a:rPr lang="en-US" altLang="zh-TW" sz="1600" b="1" dirty="0">
                <a:latin typeface="NSimSun" panose="02010609030101010101" pitchFamily="49" charset="-122"/>
                <a:ea typeface="NSimSun" panose="02010609030101010101" pitchFamily="49" charset="-122"/>
              </a:rPr>
              <a:t> L(3): 5</a:t>
            </a:r>
          </a:p>
        </p:txBody>
      </p:sp>
      <p:sp>
        <p:nvSpPr>
          <p:cNvPr id="37" name="Google Shape;421;p23"/>
          <p:cNvSpPr txBox="1"/>
          <p:nvPr/>
        </p:nvSpPr>
        <p:spPr>
          <a:xfrm>
            <a:off x="1700477" y="6000389"/>
            <a:ext cx="2090296" cy="551736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最小支持度</a:t>
            </a: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69244" y="5975418"/>
            <a:ext cx="1245054" cy="63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Minium support</a:t>
            </a:r>
            <a:endParaRPr lang="zh-TW" altLang="en-US" dirty="0"/>
          </a:p>
        </p:txBody>
      </p:sp>
      <p:cxnSp>
        <p:nvCxnSpPr>
          <p:cNvPr id="38" name="直線接點 37"/>
          <p:cNvCxnSpPr/>
          <p:nvPr/>
        </p:nvCxnSpPr>
        <p:spPr>
          <a:xfrm flipH="1">
            <a:off x="11985942" y="1284706"/>
            <a:ext cx="1889" cy="4468267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H="1">
            <a:off x="210606" y="1065137"/>
            <a:ext cx="1889" cy="4468267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790773" y="1330593"/>
            <a:ext cx="792460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b="1" kern="0" dirty="0" err="1"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weka.associations.Apriori</a:t>
            </a:r>
            <a:r>
              <a:rPr lang="en-US" altLang="zh-TW" b="1" kern="0" dirty="0"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 -N 10 -T 0 -C 0.9 -D 0.05 -U 1.0 -M 0.1 -S -1.0 -c -1</a:t>
            </a:r>
            <a:endParaRPr lang="zh-TW" altLang="en-US" b="1" kern="0" dirty="0">
              <a:latin typeface="NSimSun" panose="02010609030101010101" pitchFamily="49" charset="-122"/>
              <a:ea typeface="NSimSun" panose="02010609030101010101" pitchFamily="49" charset="-122"/>
              <a:cs typeface="Roboto"/>
            </a:endParaRPr>
          </a:p>
        </p:txBody>
      </p:sp>
      <p:sp>
        <p:nvSpPr>
          <p:cNvPr id="40" name="Google Shape;423;p23"/>
          <p:cNvSpPr txBox="1"/>
          <p:nvPr/>
        </p:nvSpPr>
        <p:spPr>
          <a:xfrm>
            <a:off x="3888519" y="3903303"/>
            <a:ext cx="1016566" cy="46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TW" sz="2000" b="1" dirty="0">
                <a:latin typeface="NSimSun" panose="02010609030101010101" pitchFamily="49" charset="-122"/>
                <a:ea typeface="NSimSun" panose="02010609030101010101" pitchFamily="49" charset="-122"/>
              </a:rPr>
              <a:t>12</a:t>
            </a:r>
            <a:r>
              <a:rPr lang="zh-TW" altLang="en-US" sz="2000" b="1" dirty="0">
                <a:latin typeface="NSimSun" panose="02010609030101010101" pitchFamily="49" charset="-122"/>
                <a:ea typeface="NSimSun" panose="02010609030101010101" pitchFamily="49" charset="-122"/>
              </a:rPr>
              <a:t>次</a:t>
            </a: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Roboto"/>
              <a:sym typeface="Roboto"/>
            </a:endParaRPr>
          </a:p>
        </p:txBody>
      </p:sp>
      <p:sp>
        <p:nvSpPr>
          <p:cNvPr id="41" name="Google Shape;421;p23"/>
          <p:cNvSpPr txBox="1"/>
          <p:nvPr/>
        </p:nvSpPr>
        <p:spPr>
          <a:xfrm>
            <a:off x="1345563" y="3893961"/>
            <a:ext cx="2445210" cy="557657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zh-TW" altLang="en-US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rPr>
              <a:t>  執行的周期數</a:t>
            </a: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69244" y="3719424"/>
            <a:ext cx="1245054" cy="7884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6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Number of cycles performed</a:t>
            </a:r>
            <a:endParaRPr lang="zh-TW" altLang="en-US" dirty="0"/>
          </a:p>
        </p:txBody>
      </p:sp>
      <p:sp>
        <p:nvSpPr>
          <p:cNvPr id="43" name="Google Shape;421;p23"/>
          <p:cNvSpPr txBox="1"/>
          <p:nvPr/>
        </p:nvSpPr>
        <p:spPr>
          <a:xfrm>
            <a:off x="6041466" y="4208112"/>
            <a:ext cx="5662998" cy="785308"/>
          </a:xfrm>
          <a:prstGeom prst="rect">
            <a:avLst/>
          </a:prstGeom>
          <a:noFill/>
          <a:ln w="38100">
            <a:solidFill>
              <a:srgbClr val="FFD800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grpSp>
        <p:nvGrpSpPr>
          <p:cNvPr id="44" name="Google Shape;8334;p84"/>
          <p:cNvGrpSpPr/>
          <p:nvPr/>
        </p:nvGrpSpPr>
        <p:grpSpPr>
          <a:xfrm>
            <a:off x="5776434" y="654792"/>
            <a:ext cx="483738" cy="499162"/>
            <a:chOff x="3133425" y="3955025"/>
            <a:chExt cx="297750" cy="295400"/>
          </a:xfrm>
          <a:solidFill>
            <a:schemeClr val="bg1"/>
          </a:solidFill>
        </p:grpSpPr>
        <p:sp>
          <p:nvSpPr>
            <p:cNvPr id="45" name="Google Shape;8335;p84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336;p84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337;p84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982" b="69164" l="31414" r="45942">
                        <a14:foregroundMark x1="36780" y1="65745" x2="37958" y2="62982"/>
                        <a14:foregroundMark x1="39725" y1="65745" x2="40249" y2="64436"/>
                        <a14:foregroundMark x1="36649" y1="61891" x2="35798" y2="61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12" t="30075" r="54051" b="30289"/>
          <a:stretch/>
        </p:blipFill>
        <p:spPr>
          <a:xfrm rot="21291701">
            <a:off x="10911400" y="2276605"/>
            <a:ext cx="1018310" cy="226521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168715" y="2224885"/>
            <a:ext cx="1035975" cy="473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1469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40" grpId="0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59280" y="1099552"/>
            <a:ext cx="100279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BFD369"/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家庭關係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老公 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 ==&gt; 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收入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=&gt;50K 5679</a:t>
            </a:r>
          </a:p>
          <a:p>
            <a:pPr marL="285750" indent="-285750">
              <a:buClr>
                <a:srgbClr val="BFD369"/>
              </a:buClr>
              <a:buFont typeface="Wingdings" panose="05000000000000000000" pitchFamily="2" charset="2"/>
              <a:buChar char="l"/>
            </a:pPr>
            <a:endParaRPr lang="en-US" altLang="zh-TW" b="1" dirty="0"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marL="285750" indent="-285750">
              <a:buClr>
                <a:srgbClr val="BFD369"/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公司單位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私人 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 ==&gt; 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收入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=&gt;50K 4155</a:t>
            </a:r>
          </a:p>
          <a:p>
            <a:pPr marL="285750" indent="-285750">
              <a:buClr>
                <a:srgbClr val="BFD369"/>
              </a:buClr>
              <a:buFont typeface="Wingdings" panose="05000000000000000000" pitchFamily="2" charset="2"/>
              <a:buChar char="l"/>
            </a:pPr>
            <a:endParaRPr lang="en-US" altLang="zh-TW" b="1" dirty="0"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marL="285750" indent="-285750">
              <a:buClr>
                <a:srgbClr val="BFD369"/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年紀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大人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 ==&gt; 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收入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=&gt;50K 3843</a:t>
            </a:r>
          </a:p>
          <a:p>
            <a:pPr marL="285750" indent="-285750">
              <a:buClr>
                <a:srgbClr val="BFD369"/>
              </a:buClr>
              <a:buFont typeface="Wingdings" panose="05000000000000000000" pitchFamily="2" charset="2"/>
              <a:buChar char="l"/>
            </a:pPr>
            <a:endParaRPr lang="en-US" altLang="zh-TW" b="1" dirty="0"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marL="285750" indent="-285750">
              <a:buClr>
                <a:srgbClr val="BFD369"/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公司單位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私人 家庭關係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老公 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 ==&gt; 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收入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=&gt;50K 3685</a:t>
            </a:r>
          </a:p>
          <a:p>
            <a:pPr marL="285750" indent="-285750">
              <a:buClr>
                <a:srgbClr val="BFD369"/>
              </a:buClr>
              <a:buFont typeface="Wingdings" panose="05000000000000000000" pitchFamily="2" charset="2"/>
              <a:buChar char="l"/>
            </a:pPr>
            <a:endParaRPr lang="en-US" altLang="zh-TW" b="1" dirty="0"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marL="285750" indent="-285750">
              <a:buClr>
                <a:srgbClr val="BFD369"/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年紀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大人 家庭關係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老公 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 ==&gt; 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收入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=&gt;50K 3407</a:t>
            </a:r>
          </a:p>
        </p:txBody>
      </p:sp>
      <p:sp>
        <p:nvSpPr>
          <p:cNvPr id="3" name="矩形 2"/>
          <p:cNvSpPr/>
          <p:nvPr/>
        </p:nvSpPr>
        <p:spPr>
          <a:xfrm>
            <a:off x="1859280" y="3979048"/>
            <a:ext cx="10515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BFD369"/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每週工作時數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超時 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 ==&gt; 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收入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=&gt;50K 3380</a:t>
            </a:r>
          </a:p>
          <a:p>
            <a:pPr marL="285750" indent="-285750">
              <a:buClr>
                <a:srgbClr val="BFD369"/>
              </a:buClr>
              <a:buFont typeface="Wingdings" panose="05000000000000000000" pitchFamily="2" charset="2"/>
              <a:buChar char="l"/>
            </a:pPr>
            <a:endParaRPr lang="en-US" altLang="zh-TW" b="1" dirty="0"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marL="285750" indent="-285750">
              <a:buClr>
                <a:srgbClr val="BFD369"/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每週工作時數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超時 家庭關係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老公 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 ==&gt; 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收入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=&gt;50K 2944</a:t>
            </a:r>
          </a:p>
          <a:p>
            <a:pPr marL="285750" indent="-285750">
              <a:buClr>
                <a:srgbClr val="BFD369"/>
              </a:buClr>
              <a:buFont typeface="Wingdings" panose="05000000000000000000" pitchFamily="2" charset="2"/>
              <a:buChar char="l"/>
            </a:pPr>
            <a:endParaRPr lang="en-US" altLang="zh-TW" b="1" dirty="0"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marL="285750" indent="-285750">
              <a:buClr>
                <a:srgbClr val="BFD369"/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每週工作時數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正常 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 ==&gt; 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收入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=&gt;50K 2905</a:t>
            </a:r>
          </a:p>
          <a:p>
            <a:pPr marL="285750" indent="-285750">
              <a:buClr>
                <a:srgbClr val="BFD369"/>
              </a:buClr>
              <a:buFont typeface="Wingdings" panose="05000000000000000000" pitchFamily="2" charset="2"/>
              <a:buChar char="l"/>
            </a:pPr>
            <a:endParaRPr lang="en-US" altLang="zh-TW" b="1" dirty="0"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marL="285750" indent="-285750">
              <a:buClr>
                <a:srgbClr val="BFD369"/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每週工作時數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正常 家庭關係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老公 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 ==&gt; 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收入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=&gt;50K 2634</a:t>
            </a:r>
          </a:p>
          <a:p>
            <a:pPr marL="285750" indent="-285750">
              <a:buClr>
                <a:srgbClr val="BFD369"/>
              </a:buClr>
              <a:buFont typeface="Wingdings" panose="05000000000000000000" pitchFamily="2" charset="2"/>
              <a:buChar char="l"/>
            </a:pPr>
            <a:endParaRPr lang="en-US" altLang="zh-TW" b="1" dirty="0"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marL="285750" indent="-285750">
              <a:buClr>
                <a:srgbClr val="BFD369"/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年紀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大人 公司單位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私人 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 ==&gt; </a:t>
            </a:r>
            <a:r>
              <a:rPr lang="zh-TW" altLang="en-US" b="1" dirty="0">
                <a:latin typeface="NSimSun" panose="02010609030101010101" pitchFamily="49" charset="-122"/>
                <a:ea typeface="NSimSun" panose="02010609030101010101" pitchFamily="49" charset="-122"/>
              </a:rPr>
              <a:t>收入</a:t>
            </a:r>
            <a:r>
              <a:rPr lang="en-US" altLang="zh-TW" b="1" dirty="0">
                <a:latin typeface="NSimSun" panose="02010609030101010101" pitchFamily="49" charset="-122"/>
                <a:ea typeface="NSimSun" panose="02010609030101010101" pitchFamily="49" charset="-122"/>
              </a:rPr>
              <a:t>=&gt;50K 2626</a:t>
            </a:r>
          </a:p>
        </p:txBody>
      </p:sp>
      <p:grpSp>
        <p:nvGrpSpPr>
          <p:cNvPr id="19" name="群組 18"/>
          <p:cNvGrpSpPr/>
          <p:nvPr/>
        </p:nvGrpSpPr>
        <p:grpSpPr>
          <a:xfrm>
            <a:off x="6036020" y="302742"/>
            <a:ext cx="5465081" cy="731520"/>
            <a:chOff x="6036020" y="302742"/>
            <a:chExt cx="5465081" cy="731520"/>
          </a:xfrm>
        </p:grpSpPr>
        <p:sp>
          <p:nvSpPr>
            <p:cNvPr id="10" name="圓角矩形圖說文字 9"/>
            <p:cNvSpPr/>
            <p:nvPr/>
          </p:nvSpPr>
          <p:spPr>
            <a:xfrm>
              <a:off x="6036020" y="302742"/>
              <a:ext cx="5465081" cy="731520"/>
            </a:xfrm>
            <a:prstGeom prst="wedgeRoundRectCallout">
              <a:avLst>
                <a:gd name="adj1" fmla="val -33857"/>
                <a:gd name="adj2" fmla="val 98611"/>
                <a:gd name="adj3" fmla="val 16667"/>
              </a:avLst>
            </a:prstGeom>
            <a:solidFill>
              <a:srgbClr val="EAF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6091192" y="493147"/>
              <a:ext cx="5354736" cy="369332"/>
            </a:xfrm>
            <a:prstGeom prst="rect">
              <a:avLst/>
            </a:prstGeom>
            <a:solidFill>
              <a:srgbClr val="EAF0E0"/>
            </a:solidFill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信賴度為</a:t>
              </a:r>
              <a:r>
                <a:rPr lang="en-US" altLang="zh-TW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&lt;</a:t>
              </a:r>
              <a:r>
                <a:rPr lang="en-US" altLang="zh-TW" b="1" dirty="0" err="1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conf</a:t>
              </a:r>
              <a:r>
                <a:rPr lang="en-US" altLang="zh-TW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:(1)&gt; lift:(1) </a:t>
              </a:r>
              <a:r>
                <a:rPr lang="en-US" altLang="zh-TW" b="1" dirty="0" err="1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</a:t>
              </a:r>
              <a:r>
                <a:rPr lang="en-US" altLang="zh-TW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:(0) [0] </a:t>
              </a:r>
              <a:r>
                <a:rPr lang="en-US" altLang="zh-TW" b="1" dirty="0" err="1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conv</a:t>
              </a:r>
              <a:r>
                <a:rPr lang="en-US" altLang="zh-TW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:(0)</a:t>
              </a:r>
            </a:p>
          </p:txBody>
        </p:sp>
      </p:grpSp>
      <p:sp>
        <p:nvSpPr>
          <p:cNvPr id="5" name="Google Shape;421;p23"/>
          <p:cNvSpPr txBox="1"/>
          <p:nvPr/>
        </p:nvSpPr>
        <p:spPr>
          <a:xfrm>
            <a:off x="205202" y="6225947"/>
            <a:ext cx="597438" cy="632053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1703745" y="-93582"/>
            <a:ext cx="1151" cy="4385626"/>
          </a:xfrm>
          <a:prstGeom prst="line">
            <a:avLst/>
          </a:prstGeom>
          <a:ln w="57150">
            <a:solidFill>
              <a:srgbClr val="FFEA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 flipH="1">
            <a:off x="502032" y="1757680"/>
            <a:ext cx="1889" cy="4468267"/>
          </a:xfrm>
          <a:prstGeom prst="line">
            <a:avLst/>
          </a:prstGeom>
          <a:ln w="57150">
            <a:solidFill>
              <a:srgbClr val="FFEA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421;p23"/>
          <p:cNvSpPr txBox="1"/>
          <p:nvPr/>
        </p:nvSpPr>
        <p:spPr>
          <a:xfrm>
            <a:off x="11405026" y="3844349"/>
            <a:ext cx="597438" cy="632053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1" name="Google Shape;425;p23"/>
          <p:cNvSpPr/>
          <p:nvPr/>
        </p:nvSpPr>
        <p:spPr>
          <a:xfrm>
            <a:off x="-1110808" y="-2052196"/>
            <a:ext cx="3583985" cy="3196001"/>
          </a:xfrm>
          <a:prstGeom prst="ellipse">
            <a:avLst/>
          </a:prstGeom>
          <a:solidFill>
            <a:srgbClr val="FFEA77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399" y="8561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600" b="1" kern="1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關聯規則</a:t>
            </a:r>
            <a:endParaRPr lang="zh-TW" altLang="zh-TW" sz="3600" b="1" kern="1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 flipH="1">
            <a:off x="888112" y="1099552"/>
            <a:ext cx="1889" cy="4468267"/>
          </a:xfrm>
          <a:prstGeom prst="line">
            <a:avLst/>
          </a:prstGeom>
          <a:ln w="57150">
            <a:solidFill>
              <a:srgbClr val="FFEA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>
            <a:off x="11885311" y="4770575"/>
            <a:ext cx="1889" cy="4468267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1585441" y="5573996"/>
            <a:ext cx="1151" cy="4385626"/>
          </a:xfrm>
          <a:prstGeom prst="line">
            <a:avLst/>
          </a:prstGeom>
          <a:ln w="57150">
            <a:solidFill>
              <a:srgbClr val="FFEA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rot="16200000">
            <a:off x="9400324" y="4505681"/>
            <a:ext cx="1151" cy="4385626"/>
          </a:xfrm>
          <a:prstGeom prst="line">
            <a:avLst/>
          </a:prstGeom>
          <a:ln w="57150">
            <a:solidFill>
              <a:srgbClr val="FFEA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421;p23"/>
          <p:cNvSpPr txBox="1"/>
          <p:nvPr/>
        </p:nvSpPr>
        <p:spPr>
          <a:xfrm>
            <a:off x="11365425" y="5450819"/>
            <a:ext cx="338320" cy="324340"/>
          </a:xfrm>
          <a:prstGeom prst="rect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en-US" altLang="zh-TW" sz="20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8" name="Freeform 15"/>
          <p:cNvSpPr>
            <a:spLocks noEditPoints="1"/>
          </p:cNvSpPr>
          <p:nvPr/>
        </p:nvSpPr>
        <p:spPr bwMode="auto">
          <a:xfrm>
            <a:off x="1977322" y="109539"/>
            <a:ext cx="698499" cy="598488"/>
          </a:xfrm>
          <a:custGeom>
            <a:avLst/>
            <a:gdLst>
              <a:gd name="T0" fmla="*/ 737 w 1149"/>
              <a:gd name="T1" fmla="*/ 427 h 983"/>
              <a:gd name="T2" fmla="*/ 640 w 1149"/>
              <a:gd name="T3" fmla="*/ 427 h 983"/>
              <a:gd name="T4" fmla="*/ 616 w 1149"/>
              <a:gd name="T5" fmla="*/ 502 h 983"/>
              <a:gd name="T6" fmla="*/ 640 w 1149"/>
              <a:gd name="T7" fmla="*/ 810 h 983"/>
              <a:gd name="T8" fmla="*/ 575 w 1149"/>
              <a:gd name="T9" fmla="*/ 921 h 983"/>
              <a:gd name="T10" fmla="*/ 514 w 1149"/>
              <a:gd name="T11" fmla="*/ 810 h 983"/>
              <a:gd name="T12" fmla="*/ 549 w 1149"/>
              <a:gd name="T13" fmla="*/ 503 h 983"/>
              <a:gd name="T14" fmla="*/ 524 w 1149"/>
              <a:gd name="T15" fmla="*/ 427 h 983"/>
              <a:gd name="T16" fmla="*/ 417 w 1149"/>
              <a:gd name="T17" fmla="*/ 427 h 983"/>
              <a:gd name="T18" fmla="*/ 417 w 1149"/>
              <a:gd name="T19" fmla="*/ 427 h 983"/>
              <a:gd name="T20" fmla="*/ 241 w 1149"/>
              <a:gd name="T21" fmla="*/ 612 h 983"/>
              <a:gd name="T22" fmla="*/ 266 w 1149"/>
              <a:gd name="T23" fmla="*/ 801 h 983"/>
              <a:gd name="T24" fmla="*/ 443 w 1149"/>
              <a:gd name="T25" fmla="*/ 983 h 983"/>
              <a:gd name="T26" fmla="*/ 711 w 1149"/>
              <a:gd name="T27" fmla="*/ 983 h 983"/>
              <a:gd name="T28" fmla="*/ 888 w 1149"/>
              <a:gd name="T29" fmla="*/ 799 h 983"/>
              <a:gd name="T30" fmla="*/ 913 w 1149"/>
              <a:gd name="T31" fmla="*/ 609 h 983"/>
              <a:gd name="T32" fmla="*/ 737 w 1149"/>
              <a:gd name="T33" fmla="*/ 427 h 983"/>
              <a:gd name="T34" fmla="*/ 218 w 1149"/>
              <a:gd name="T35" fmla="*/ 308 h 983"/>
              <a:gd name="T36" fmla="*/ 330 w 1149"/>
              <a:gd name="T37" fmla="*/ 196 h 983"/>
              <a:gd name="T38" fmla="*/ 218 w 1149"/>
              <a:gd name="T39" fmla="*/ 83 h 983"/>
              <a:gd name="T40" fmla="*/ 105 w 1149"/>
              <a:gd name="T41" fmla="*/ 196 h 983"/>
              <a:gd name="T42" fmla="*/ 218 w 1149"/>
              <a:gd name="T43" fmla="*/ 308 h 983"/>
              <a:gd name="T44" fmla="*/ 318 w 1149"/>
              <a:gd name="T45" fmla="*/ 344 h 983"/>
              <a:gd name="T46" fmla="*/ 118 w 1149"/>
              <a:gd name="T47" fmla="*/ 344 h 983"/>
              <a:gd name="T48" fmla="*/ 118 w 1149"/>
              <a:gd name="T49" fmla="*/ 343 h 983"/>
              <a:gd name="T50" fmla="*/ 7 w 1149"/>
              <a:gd name="T51" fmla="*/ 458 h 983"/>
              <a:gd name="T52" fmla="*/ 23 w 1149"/>
              <a:gd name="T53" fmla="*/ 577 h 983"/>
              <a:gd name="T54" fmla="*/ 134 w 1149"/>
              <a:gd name="T55" fmla="*/ 689 h 983"/>
              <a:gd name="T56" fmla="*/ 191 w 1149"/>
              <a:gd name="T57" fmla="*/ 689 h 983"/>
              <a:gd name="T58" fmla="*/ 180 w 1149"/>
              <a:gd name="T59" fmla="*/ 606 h 983"/>
              <a:gd name="T60" fmla="*/ 180 w 1149"/>
              <a:gd name="T61" fmla="*/ 606 h 983"/>
              <a:gd name="T62" fmla="*/ 180 w 1149"/>
              <a:gd name="T63" fmla="*/ 606 h 983"/>
              <a:gd name="T64" fmla="*/ 231 w 1149"/>
              <a:gd name="T65" fmla="*/ 449 h 983"/>
              <a:gd name="T66" fmla="*/ 308 w 1149"/>
              <a:gd name="T67" fmla="*/ 393 h 983"/>
              <a:gd name="T68" fmla="*/ 387 w 1149"/>
              <a:gd name="T69" fmla="*/ 367 h 983"/>
              <a:gd name="T70" fmla="*/ 318 w 1149"/>
              <a:gd name="T71" fmla="*/ 344 h 983"/>
              <a:gd name="T72" fmla="*/ 931 w 1149"/>
              <a:gd name="T73" fmla="*/ 308 h 983"/>
              <a:gd name="T74" fmla="*/ 1043 w 1149"/>
              <a:gd name="T75" fmla="*/ 196 h 983"/>
              <a:gd name="T76" fmla="*/ 931 w 1149"/>
              <a:gd name="T77" fmla="*/ 83 h 983"/>
              <a:gd name="T78" fmla="*/ 819 w 1149"/>
              <a:gd name="T79" fmla="*/ 196 h 983"/>
              <a:gd name="T80" fmla="*/ 931 w 1149"/>
              <a:gd name="T81" fmla="*/ 308 h 983"/>
              <a:gd name="T82" fmla="*/ 1031 w 1149"/>
              <a:gd name="T83" fmla="*/ 344 h 983"/>
              <a:gd name="T84" fmla="*/ 831 w 1149"/>
              <a:gd name="T85" fmla="*/ 344 h 983"/>
              <a:gd name="T86" fmla="*/ 831 w 1149"/>
              <a:gd name="T87" fmla="*/ 343 h 983"/>
              <a:gd name="T88" fmla="*/ 763 w 1149"/>
              <a:gd name="T89" fmla="*/ 366 h 983"/>
              <a:gd name="T90" fmla="*/ 847 w 1149"/>
              <a:gd name="T91" fmla="*/ 393 h 983"/>
              <a:gd name="T92" fmla="*/ 925 w 1149"/>
              <a:gd name="T93" fmla="*/ 450 h 983"/>
              <a:gd name="T94" fmla="*/ 974 w 1149"/>
              <a:gd name="T95" fmla="*/ 603 h 983"/>
              <a:gd name="T96" fmla="*/ 974 w 1149"/>
              <a:gd name="T97" fmla="*/ 603 h 983"/>
              <a:gd name="T98" fmla="*/ 974 w 1149"/>
              <a:gd name="T99" fmla="*/ 603 h 983"/>
              <a:gd name="T100" fmla="*/ 962 w 1149"/>
              <a:gd name="T101" fmla="*/ 689 h 983"/>
              <a:gd name="T102" fmla="*/ 1015 w 1149"/>
              <a:gd name="T103" fmla="*/ 689 h 983"/>
              <a:gd name="T104" fmla="*/ 1126 w 1149"/>
              <a:gd name="T105" fmla="*/ 575 h 983"/>
              <a:gd name="T106" fmla="*/ 1142 w 1149"/>
              <a:gd name="T107" fmla="*/ 456 h 983"/>
              <a:gd name="T108" fmla="*/ 1031 w 1149"/>
              <a:gd name="T109" fmla="*/ 344 h 983"/>
              <a:gd name="T110" fmla="*/ 756 w 1149"/>
              <a:gd name="T111" fmla="*/ 184 h 983"/>
              <a:gd name="T112" fmla="*/ 577 w 1149"/>
              <a:gd name="T113" fmla="*/ 369 h 983"/>
              <a:gd name="T114" fmla="*/ 398 w 1149"/>
              <a:gd name="T115" fmla="*/ 184 h 983"/>
              <a:gd name="T116" fmla="*/ 577 w 1149"/>
              <a:gd name="T117" fmla="*/ 0 h 983"/>
              <a:gd name="T118" fmla="*/ 756 w 1149"/>
              <a:gd name="T119" fmla="*/ 184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49" h="983">
                <a:moveTo>
                  <a:pt x="737" y="427"/>
                </a:moveTo>
                <a:lnTo>
                  <a:pt x="640" y="427"/>
                </a:lnTo>
                <a:cubicBezTo>
                  <a:pt x="641" y="437"/>
                  <a:pt x="642" y="483"/>
                  <a:pt x="616" y="502"/>
                </a:cubicBezTo>
                <a:cubicBezTo>
                  <a:pt x="616" y="502"/>
                  <a:pt x="658" y="735"/>
                  <a:pt x="640" y="810"/>
                </a:cubicBezTo>
                <a:cubicBezTo>
                  <a:pt x="633" y="842"/>
                  <a:pt x="606" y="921"/>
                  <a:pt x="575" y="921"/>
                </a:cubicBezTo>
                <a:cubicBezTo>
                  <a:pt x="544" y="920"/>
                  <a:pt x="520" y="841"/>
                  <a:pt x="514" y="810"/>
                </a:cubicBezTo>
                <a:cubicBezTo>
                  <a:pt x="499" y="735"/>
                  <a:pt x="549" y="503"/>
                  <a:pt x="549" y="503"/>
                </a:cubicBezTo>
                <a:cubicBezTo>
                  <a:pt x="541" y="500"/>
                  <a:pt x="527" y="486"/>
                  <a:pt x="524" y="427"/>
                </a:cubicBezTo>
                <a:lnTo>
                  <a:pt x="417" y="427"/>
                </a:lnTo>
                <a:lnTo>
                  <a:pt x="417" y="427"/>
                </a:lnTo>
                <a:cubicBezTo>
                  <a:pt x="320" y="427"/>
                  <a:pt x="229" y="510"/>
                  <a:pt x="241" y="612"/>
                </a:cubicBezTo>
                <a:lnTo>
                  <a:pt x="266" y="801"/>
                </a:lnTo>
                <a:cubicBezTo>
                  <a:pt x="286" y="902"/>
                  <a:pt x="345" y="983"/>
                  <a:pt x="443" y="983"/>
                </a:cubicBezTo>
                <a:lnTo>
                  <a:pt x="711" y="983"/>
                </a:lnTo>
                <a:cubicBezTo>
                  <a:pt x="809" y="983"/>
                  <a:pt x="868" y="899"/>
                  <a:pt x="888" y="799"/>
                </a:cubicBezTo>
                <a:lnTo>
                  <a:pt x="913" y="609"/>
                </a:lnTo>
                <a:cubicBezTo>
                  <a:pt x="925" y="510"/>
                  <a:pt x="834" y="427"/>
                  <a:pt x="737" y="427"/>
                </a:cubicBezTo>
                <a:close/>
                <a:moveTo>
                  <a:pt x="218" y="308"/>
                </a:moveTo>
                <a:cubicBezTo>
                  <a:pt x="280" y="308"/>
                  <a:pt x="330" y="258"/>
                  <a:pt x="330" y="196"/>
                </a:cubicBezTo>
                <a:cubicBezTo>
                  <a:pt x="330" y="134"/>
                  <a:pt x="280" y="83"/>
                  <a:pt x="218" y="83"/>
                </a:cubicBezTo>
                <a:cubicBezTo>
                  <a:pt x="156" y="83"/>
                  <a:pt x="105" y="134"/>
                  <a:pt x="105" y="196"/>
                </a:cubicBezTo>
                <a:cubicBezTo>
                  <a:pt x="105" y="258"/>
                  <a:pt x="156" y="308"/>
                  <a:pt x="218" y="308"/>
                </a:cubicBezTo>
                <a:close/>
                <a:moveTo>
                  <a:pt x="318" y="344"/>
                </a:moveTo>
                <a:lnTo>
                  <a:pt x="118" y="344"/>
                </a:lnTo>
                <a:lnTo>
                  <a:pt x="118" y="343"/>
                </a:lnTo>
                <a:cubicBezTo>
                  <a:pt x="57" y="343"/>
                  <a:pt x="0" y="395"/>
                  <a:pt x="7" y="458"/>
                </a:cubicBezTo>
                <a:lnTo>
                  <a:pt x="23" y="577"/>
                </a:lnTo>
                <a:cubicBezTo>
                  <a:pt x="35" y="639"/>
                  <a:pt x="73" y="689"/>
                  <a:pt x="134" y="689"/>
                </a:cubicBezTo>
                <a:lnTo>
                  <a:pt x="191" y="689"/>
                </a:lnTo>
                <a:lnTo>
                  <a:pt x="180" y="606"/>
                </a:lnTo>
                <a:lnTo>
                  <a:pt x="180" y="606"/>
                </a:lnTo>
                <a:lnTo>
                  <a:pt x="180" y="606"/>
                </a:lnTo>
                <a:cubicBezTo>
                  <a:pt x="173" y="549"/>
                  <a:pt x="191" y="493"/>
                  <a:pt x="231" y="449"/>
                </a:cubicBezTo>
                <a:cubicBezTo>
                  <a:pt x="252" y="425"/>
                  <a:pt x="279" y="406"/>
                  <a:pt x="308" y="393"/>
                </a:cubicBezTo>
                <a:cubicBezTo>
                  <a:pt x="333" y="379"/>
                  <a:pt x="359" y="371"/>
                  <a:pt x="387" y="367"/>
                </a:cubicBezTo>
                <a:cubicBezTo>
                  <a:pt x="367" y="352"/>
                  <a:pt x="343" y="344"/>
                  <a:pt x="318" y="344"/>
                </a:cubicBezTo>
                <a:close/>
                <a:moveTo>
                  <a:pt x="931" y="308"/>
                </a:moveTo>
                <a:cubicBezTo>
                  <a:pt x="993" y="308"/>
                  <a:pt x="1043" y="258"/>
                  <a:pt x="1043" y="196"/>
                </a:cubicBezTo>
                <a:cubicBezTo>
                  <a:pt x="1043" y="134"/>
                  <a:pt x="993" y="83"/>
                  <a:pt x="931" y="83"/>
                </a:cubicBezTo>
                <a:cubicBezTo>
                  <a:pt x="869" y="83"/>
                  <a:pt x="819" y="134"/>
                  <a:pt x="819" y="196"/>
                </a:cubicBezTo>
                <a:cubicBezTo>
                  <a:pt x="819" y="258"/>
                  <a:pt x="869" y="308"/>
                  <a:pt x="931" y="308"/>
                </a:cubicBezTo>
                <a:close/>
                <a:moveTo>
                  <a:pt x="1031" y="344"/>
                </a:moveTo>
                <a:lnTo>
                  <a:pt x="831" y="344"/>
                </a:lnTo>
                <a:lnTo>
                  <a:pt x="831" y="343"/>
                </a:lnTo>
                <a:cubicBezTo>
                  <a:pt x="806" y="343"/>
                  <a:pt x="782" y="352"/>
                  <a:pt x="763" y="366"/>
                </a:cubicBezTo>
                <a:cubicBezTo>
                  <a:pt x="792" y="370"/>
                  <a:pt x="821" y="379"/>
                  <a:pt x="847" y="393"/>
                </a:cubicBezTo>
                <a:cubicBezTo>
                  <a:pt x="877" y="406"/>
                  <a:pt x="903" y="426"/>
                  <a:pt x="925" y="450"/>
                </a:cubicBezTo>
                <a:cubicBezTo>
                  <a:pt x="963" y="494"/>
                  <a:pt x="981" y="548"/>
                  <a:pt x="974" y="603"/>
                </a:cubicBezTo>
                <a:lnTo>
                  <a:pt x="974" y="603"/>
                </a:lnTo>
                <a:lnTo>
                  <a:pt x="974" y="603"/>
                </a:lnTo>
                <a:lnTo>
                  <a:pt x="962" y="689"/>
                </a:lnTo>
                <a:lnTo>
                  <a:pt x="1015" y="689"/>
                </a:lnTo>
                <a:cubicBezTo>
                  <a:pt x="1076" y="689"/>
                  <a:pt x="1114" y="637"/>
                  <a:pt x="1126" y="575"/>
                </a:cubicBezTo>
                <a:lnTo>
                  <a:pt x="1142" y="456"/>
                </a:lnTo>
                <a:cubicBezTo>
                  <a:pt x="1149" y="395"/>
                  <a:pt x="1092" y="344"/>
                  <a:pt x="1031" y="344"/>
                </a:cubicBezTo>
                <a:close/>
                <a:moveTo>
                  <a:pt x="756" y="184"/>
                </a:moveTo>
                <a:cubicBezTo>
                  <a:pt x="756" y="286"/>
                  <a:pt x="676" y="369"/>
                  <a:pt x="577" y="369"/>
                </a:cubicBezTo>
                <a:cubicBezTo>
                  <a:pt x="478" y="369"/>
                  <a:pt x="398" y="286"/>
                  <a:pt x="398" y="184"/>
                </a:cubicBezTo>
                <a:cubicBezTo>
                  <a:pt x="398" y="82"/>
                  <a:pt x="478" y="0"/>
                  <a:pt x="577" y="0"/>
                </a:cubicBezTo>
                <a:cubicBezTo>
                  <a:pt x="676" y="0"/>
                  <a:pt x="756" y="82"/>
                  <a:pt x="756" y="1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34" tIns="45717" rIns="91434" bIns="45717" numCol="1" anchor="t" anchorCtr="0" compatLnSpc="1"/>
          <a:lstStyle/>
          <a:p>
            <a:endParaRPr lang="zh-CN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94" t="36969" r="4125" b="32697"/>
          <a:stretch/>
        </p:blipFill>
        <p:spPr>
          <a:xfrm>
            <a:off x="9279740" y="3433849"/>
            <a:ext cx="2023964" cy="31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69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Google Shape;425;p23"/>
          <p:cNvSpPr/>
          <p:nvPr/>
        </p:nvSpPr>
        <p:spPr>
          <a:xfrm>
            <a:off x="-397181" y="-926007"/>
            <a:ext cx="3337560" cy="3164364"/>
          </a:xfrm>
          <a:prstGeom prst="ellipse">
            <a:avLst/>
          </a:prstGeom>
          <a:solidFill>
            <a:srgbClr val="BFDBF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3" name="Google Shape;425;p23"/>
          <p:cNvSpPr/>
          <p:nvPr/>
        </p:nvSpPr>
        <p:spPr>
          <a:xfrm>
            <a:off x="-498501" y="-752514"/>
            <a:ext cx="3162247" cy="3145510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680AAED-2228-445E-80B5-552D9D9AE9D8}"/>
              </a:ext>
            </a:extLst>
          </p:cNvPr>
          <p:cNvSpPr txBox="1"/>
          <p:nvPr/>
        </p:nvSpPr>
        <p:spPr>
          <a:xfrm>
            <a:off x="711934" y="568304"/>
            <a:ext cx="1732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結 </a:t>
            </a:r>
            <a:r>
              <a:rPr lang="en-US" altLang="zh-TW" sz="4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TW" altLang="en-US" sz="4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論</a:t>
            </a:r>
          </a:p>
        </p:txBody>
      </p:sp>
      <p:sp>
        <p:nvSpPr>
          <p:cNvPr id="5" name="Google Shape;425;p23"/>
          <p:cNvSpPr/>
          <p:nvPr/>
        </p:nvSpPr>
        <p:spPr>
          <a:xfrm>
            <a:off x="10610876" y="4788362"/>
            <a:ext cx="3162247" cy="3145510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8" name="Google Shape;425;p23"/>
          <p:cNvSpPr/>
          <p:nvPr/>
        </p:nvSpPr>
        <p:spPr>
          <a:xfrm>
            <a:off x="-1043801" y="872600"/>
            <a:ext cx="1654415" cy="1590757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43CB08D-4252-4606-9310-4E2074598F9E}"/>
              </a:ext>
            </a:extLst>
          </p:cNvPr>
          <p:cNvSpPr txBox="1"/>
          <p:nvPr/>
        </p:nvSpPr>
        <p:spPr>
          <a:xfrm>
            <a:off x="1082622" y="3598760"/>
            <a:ext cx="99060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/>
            <a:r>
              <a:rPr lang="en-US" altLang="zh-TW" sz="24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	</a:t>
            </a:r>
            <a:r>
              <a:rPr lang="zh-TW" altLang="en-US" sz="24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	以高收入男生解析關聯法則</a:t>
            </a:r>
            <a:r>
              <a:rPr lang="en-US" altLang="zh-TW" sz="24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,</a:t>
            </a:r>
            <a:r>
              <a:rPr lang="zh-TW" altLang="en-US" sz="24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發現他們都身為</a:t>
            </a:r>
            <a:r>
              <a:rPr lang="zh-TW" altLang="en-US" sz="2400" b="1" kern="1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老公</a:t>
            </a:r>
            <a:r>
              <a:rPr lang="zh-TW" altLang="en-US" sz="24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，且公司單位幾乎都是</a:t>
            </a:r>
            <a:r>
              <a:rPr lang="zh-TW" altLang="en-US" sz="2400" b="1" kern="1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私人公司</a:t>
            </a:r>
            <a:r>
              <a:rPr lang="zh-TW" altLang="en-US" sz="24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，工作時數多數是</a:t>
            </a:r>
            <a:r>
              <a:rPr lang="zh-TW" altLang="en-US" sz="2400" b="1" kern="1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正常</a:t>
            </a:r>
            <a:r>
              <a:rPr lang="zh-TW" altLang="en-US" sz="24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和</a:t>
            </a:r>
            <a:r>
              <a:rPr lang="zh-TW" altLang="en-US" sz="2400" b="1" kern="1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超時</a:t>
            </a:r>
            <a:r>
              <a:rPr lang="zh-TW" altLang="en-US" sz="24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的，這個分析結果很符合當初我們的假設，在多數年收入</a:t>
            </a:r>
            <a:r>
              <a:rPr lang="en-US" altLang="zh-TW" sz="24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&gt;50K</a:t>
            </a:r>
            <a:r>
              <a:rPr lang="zh-TW" altLang="en-US" sz="24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的男性都是</a:t>
            </a:r>
            <a:r>
              <a:rPr lang="zh-TW" altLang="en-US" sz="2400" b="1" kern="1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落在壯年期</a:t>
            </a:r>
            <a:r>
              <a:rPr lang="zh-TW" altLang="en-US" sz="24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，這個年齡的男性幾乎都已經身為了公司的管理階層，且他們多半都是家中的經濟來源，必須努力工作來養家餬口，所以這次的分析成功的驗證了我們的看法</a:t>
            </a:r>
            <a:r>
              <a:rPr lang="zh-TW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。</a:t>
            </a:r>
          </a:p>
        </p:txBody>
      </p:sp>
      <p:sp>
        <p:nvSpPr>
          <p:cNvPr id="37" name="矩形 36"/>
          <p:cNvSpPr/>
          <p:nvPr/>
        </p:nvSpPr>
        <p:spPr>
          <a:xfrm>
            <a:off x="4261717" y="3366213"/>
            <a:ext cx="5182034" cy="55091"/>
          </a:xfrm>
          <a:prstGeom prst="rect">
            <a:avLst/>
          </a:prstGeom>
          <a:solidFill>
            <a:srgbClr val="BFD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68" b="95675" l="2148" r="974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99" y="-213783"/>
            <a:ext cx="6881847" cy="381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1064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C03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Google Shape;425;p23"/>
          <p:cNvSpPr/>
          <p:nvPr/>
        </p:nvSpPr>
        <p:spPr>
          <a:xfrm>
            <a:off x="4514876" y="1574266"/>
            <a:ext cx="3162247" cy="3145510"/>
          </a:xfrm>
          <a:prstGeom prst="ellipse">
            <a:avLst/>
          </a:prstGeom>
          <a:solidFill>
            <a:srgbClr val="FFFF00">
              <a:alpha val="82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11" name="Google Shape;425;p23"/>
          <p:cNvSpPr/>
          <p:nvPr/>
        </p:nvSpPr>
        <p:spPr>
          <a:xfrm>
            <a:off x="6720437" y="1629296"/>
            <a:ext cx="3162247" cy="3145510"/>
          </a:xfrm>
          <a:prstGeom prst="ellipse">
            <a:avLst/>
          </a:prstGeom>
          <a:solidFill>
            <a:srgbClr val="FFFF00">
              <a:alpha val="73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6" name="Google Shape;425;p23"/>
          <p:cNvSpPr/>
          <p:nvPr/>
        </p:nvSpPr>
        <p:spPr>
          <a:xfrm>
            <a:off x="6983375" y="1596003"/>
            <a:ext cx="3337560" cy="3164364"/>
          </a:xfrm>
          <a:prstGeom prst="ellipse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12" name="Google Shape;425;p23"/>
          <p:cNvSpPr/>
          <p:nvPr/>
        </p:nvSpPr>
        <p:spPr>
          <a:xfrm>
            <a:off x="4714872" y="1519236"/>
            <a:ext cx="3337560" cy="3164364"/>
          </a:xfrm>
          <a:prstGeom prst="ellipse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13" name="Google Shape;425;p23"/>
          <p:cNvSpPr/>
          <p:nvPr/>
        </p:nvSpPr>
        <p:spPr>
          <a:xfrm>
            <a:off x="1615567" y="1684326"/>
            <a:ext cx="3162247" cy="3145510"/>
          </a:xfrm>
          <a:prstGeom prst="ellipse">
            <a:avLst/>
          </a:prstGeom>
          <a:solidFill>
            <a:srgbClr val="FFFF00">
              <a:alpha val="82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14" name="Google Shape;425;p23"/>
          <p:cNvSpPr/>
          <p:nvPr/>
        </p:nvSpPr>
        <p:spPr>
          <a:xfrm>
            <a:off x="1815563" y="1629296"/>
            <a:ext cx="3337560" cy="3164364"/>
          </a:xfrm>
          <a:prstGeom prst="ellipse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680AAED-2228-445E-80B5-552D9D9AE9D8}"/>
              </a:ext>
            </a:extLst>
          </p:cNvPr>
          <p:cNvSpPr txBox="1"/>
          <p:nvPr/>
        </p:nvSpPr>
        <p:spPr>
          <a:xfrm>
            <a:off x="3005468" y="2475068"/>
            <a:ext cx="61960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謝</a:t>
            </a:r>
            <a:r>
              <a:rPr lang="en-US" altLang="zh-TW" sz="6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TW" altLang="en-US" sz="6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謝</a:t>
            </a:r>
            <a:r>
              <a:rPr lang="en-US" altLang="zh-TW" sz="6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TW" altLang="en-US" sz="6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</a:t>
            </a:r>
            <a:r>
              <a:rPr lang="en-US" altLang="zh-TW" sz="6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TW" altLang="en-US" sz="6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家</a:t>
            </a:r>
            <a:r>
              <a:rPr lang="en-US" altLang="zh-TW" sz="6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!</a:t>
            </a:r>
            <a:endParaRPr lang="zh-TW" altLang="en-US" sz="6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Google Shape;425;p23"/>
          <p:cNvSpPr/>
          <p:nvPr/>
        </p:nvSpPr>
        <p:spPr>
          <a:xfrm>
            <a:off x="-1293472" y="-1550207"/>
            <a:ext cx="3337560" cy="3164364"/>
          </a:xfrm>
          <a:prstGeom prst="ellipse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16" name="Google Shape;425;p23"/>
          <p:cNvSpPr/>
          <p:nvPr/>
        </p:nvSpPr>
        <p:spPr>
          <a:xfrm>
            <a:off x="10288830" y="5040334"/>
            <a:ext cx="3337560" cy="3164364"/>
          </a:xfrm>
          <a:prstGeom prst="ellipse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17" name="Google Shape;425;p23"/>
          <p:cNvSpPr/>
          <p:nvPr/>
        </p:nvSpPr>
        <p:spPr>
          <a:xfrm>
            <a:off x="4514876" y="4540147"/>
            <a:ext cx="589109" cy="507026"/>
          </a:xfrm>
          <a:prstGeom prst="ellipse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18" name="Google Shape;425;p23"/>
          <p:cNvSpPr/>
          <p:nvPr/>
        </p:nvSpPr>
        <p:spPr>
          <a:xfrm>
            <a:off x="7043552" y="4673177"/>
            <a:ext cx="589109" cy="507026"/>
          </a:xfrm>
          <a:prstGeom prst="ellipse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19" name="Google Shape;425;p23"/>
          <p:cNvSpPr/>
          <p:nvPr/>
        </p:nvSpPr>
        <p:spPr>
          <a:xfrm>
            <a:off x="4411121" y="1430813"/>
            <a:ext cx="589109" cy="507026"/>
          </a:xfrm>
          <a:prstGeom prst="ellipse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20" name="Google Shape;425;p23"/>
          <p:cNvSpPr/>
          <p:nvPr/>
        </p:nvSpPr>
        <p:spPr>
          <a:xfrm>
            <a:off x="7159572" y="1188956"/>
            <a:ext cx="589109" cy="507026"/>
          </a:xfrm>
          <a:prstGeom prst="ellipse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21" name="Google Shape;425;p23"/>
          <p:cNvSpPr/>
          <p:nvPr/>
        </p:nvSpPr>
        <p:spPr>
          <a:xfrm>
            <a:off x="9452636" y="6119073"/>
            <a:ext cx="589109" cy="507026"/>
          </a:xfrm>
          <a:prstGeom prst="ellipse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22" name="Google Shape;425;p23"/>
          <p:cNvSpPr/>
          <p:nvPr/>
        </p:nvSpPr>
        <p:spPr>
          <a:xfrm>
            <a:off x="9787999" y="5472064"/>
            <a:ext cx="589109" cy="507026"/>
          </a:xfrm>
          <a:prstGeom prst="ellipse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23" name="Google Shape;425;p23"/>
          <p:cNvSpPr/>
          <p:nvPr/>
        </p:nvSpPr>
        <p:spPr>
          <a:xfrm>
            <a:off x="10288830" y="4899639"/>
            <a:ext cx="589109" cy="507026"/>
          </a:xfrm>
          <a:prstGeom prst="ellipse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24" name="Google Shape;425;p23"/>
          <p:cNvSpPr/>
          <p:nvPr/>
        </p:nvSpPr>
        <p:spPr>
          <a:xfrm>
            <a:off x="10916214" y="4462961"/>
            <a:ext cx="589109" cy="507026"/>
          </a:xfrm>
          <a:prstGeom prst="ellipse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25" name="Google Shape;425;p23"/>
          <p:cNvSpPr/>
          <p:nvPr/>
        </p:nvSpPr>
        <p:spPr>
          <a:xfrm>
            <a:off x="11773113" y="4381317"/>
            <a:ext cx="589109" cy="507026"/>
          </a:xfrm>
          <a:prstGeom prst="ellipse">
            <a:avLst/>
          </a:prstGeom>
          <a:solidFill>
            <a:srgbClr val="FFEA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8FC03F"/>
              </a:solidFill>
              <a:cs typeface="Arial"/>
              <a:sym typeface="Arial"/>
            </a:endParaRPr>
          </a:p>
        </p:txBody>
      </p:sp>
      <p:sp>
        <p:nvSpPr>
          <p:cNvPr id="26" name="Google Shape;1317;p45"/>
          <p:cNvSpPr/>
          <p:nvPr/>
        </p:nvSpPr>
        <p:spPr>
          <a:xfrm>
            <a:off x="1273780" y="676920"/>
            <a:ext cx="187027" cy="65711"/>
          </a:xfrm>
          <a:custGeom>
            <a:avLst/>
            <a:gdLst/>
            <a:ahLst/>
            <a:cxnLst/>
            <a:rect l="l" t="t" r="r" b="b"/>
            <a:pathLst>
              <a:path w="1734" h="726" extrusionOk="0">
                <a:moveTo>
                  <a:pt x="379" y="1"/>
                </a:moveTo>
                <a:cubicBezTo>
                  <a:pt x="158" y="1"/>
                  <a:pt x="1" y="158"/>
                  <a:pt x="1" y="347"/>
                </a:cubicBezTo>
                <a:cubicBezTo>
                  <a:pt x="1" y="568"/>
                  <a:pt x="158" y="725"/>
                  <a:pt x="379" y="725"/>
                </a:cubicBezTo>
                <a:lnTo>
                  <a:pt x="1387" y="725"/>
                </a:lnTo>
                <a:cubicBezTo>
                  <a:pt x="1576" y="725"/>
                  <a:pt x="1733" y="568"/>
                  <a:pt x="1733" y="347"/>
                </a:cubicBezTo>
                <a:cubicBezTo>
                  <a:pt x="1702" y="158"/>
                  <a:pt x="1544" y="1"/>
                  <a:pt x="1387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18;p45"/>
          <p:cNvSpPr/>
          <p:nvPr/>
        </p:nvSpPr>
        <p:spPr>
          <a:xfrm>
            <a:off x="1273780" y="912914"/>
            <a:ext cx="153051" cy="122733"/>
          </a:xfrm>
          <a:custGeom>
            <a:avLst/>
            <a:gdLst/>
            <a:ahLst/>
            <a:cxnLst/>
            <a:rect l="l" t="t" r="r" b="b"/>
            <a:pathLst>
              <a:path w="1419" h="1356" extrusionOk="0">
                <a:moveTo>
                  <a:pt x="351" y="1"/>
                </a:moveTo>
                <a:cubicBezTo>
                  <a:pt x="260" y="1"/>
                  <a:pt x="174" y="32"/>
                  <a:pt x="127" y="95"/>
                </a:cubicBezTo>
                <a:cubicBezTo>
                  <a:pt x="1" y="221"/>
                  <a:pt x="1" y="410"/>
                  <a:pt x="127" y="568"/>
                </a:cubicBezTo>
                <a:lnTo>
                  <a:pt x="820" y="1261"/>
                </a:lnTo>
                <a:cubicBezTo>
                  <a:pt x="883" y="1324"/>
                  <a:pt x="969" y="1356"/>
                  <a:pt x="1056" y="1356"/>
                </a:cubicBezTo>
                <a:cubicBezTo>
                  <a:pt x="1143" y="1356"/>
                  <a:pt x="1229" y="1324"/>
                  <a:pt x="1292" y="1261"/>
                </a:cubicBezTo>
                <a:cubicBezTo>
                  <a:pt x="1418" y="1166"/>
                  <a:pt x="1418" y="914"/>
                  <a:pt x="1292" y="788"/>
                </a:cubicBezTo>
                <a:lnTo>
                  <a:pt x="599" y="95"/>
                </a:lnTo>
                <a:cubicBezTo>
                  <a:pt x="536" y="32"/>
                  <a:pt x="442" y="1"/>
                  <a:pt x="351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319;p45"/>
          <p:cNvSpPr/>
          <p:nvPr/>
        </p:nvSpPr>
        <p:spPr>
          <a:xfrm>
            <a:off x="1214352" y="364337"/>
            <a:ext cx="152941" cy="124908"/>
          </a:xfrm>
          <a:custGeom>
            <a:avLst/>
            <a:gdLst/>
            <a:ahLst/>
            <a:cxnLst/>
            <a:rect l="l" t="t" r="r" b="b"/>
            <a:pathLst>
              <a:path w="1418" h="1380" extrusionOk="0">
                <a:moveTo>
                  <a:pt x="1067" y="1"/>
                </a:moveTo>
                <a:cubicBezTo>
                  <a:pt x="977" y="1"/>
                  <a:pt x="882" y="32"/>
                  <a:pt x="819" y="95"/>
                </a:cubicBezTo>
                <a:lnTo>
                  <a:pt x="126" y="788"/>
                </a:lnTo>
                <a:cubicBezTo>
                  <a:pt x="0" y="914"/>
                  <a:pt x="0" y="1135"/>
                  <a:pt x="126" y="1261"/>
                </a:cubicBezTo>
                <a:cubicBezTo>
                  <a:pt x="189" y="1340"/>
                  <a:pt x="268" y="1379"/>
                  <a:pt x="351" y="1379"/>
                </a:cubicBezTo>
                <a:cubicBezTo>
                  <a:pt x="433" y="1379"/>
                  <a:pt x="520" y="1340"/>
                  <a:pt x="599" y="1261"/>
                </a:cubicBezTo>
                <a:lnTo>
                  <a:pt x="1292" y="568"/>
                </a:lnTo>
                <a:cubicBezTo>
                  <a:pt x="1418" y="442"/>
                  <a:pt x="1418" y="190"/>
                  <a:pt x="1292" y="95"/>
                </a:cubicBezTo>
                <a:cubicBezTo>
                  <a:pt x="1244" y="32"/>
                  <a:pt x="1158" y="1"/>
                  <a:pt x="1067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320;p45"/>
          <p:cNvSpPr/>
          <p:nvPr/>
        </p:nvSpPr>
        <p:spPr>
          <a:xfrm>
            <a:off x="46586" y="176565"/>
            <a:ext cx="1039138" cy="1066419"/>
          </a:xfrm>
          <a:custGeom>
            <a:avLst/>
            <a:gdLst/>
            <a:ahLst/>
            <a:cxnLst/>
            <a:rect l="l" t="t" r="r" b="b"/>
            <a:pathLst>
              <a:path w="9043" h="8980" extrusionOk="0">
                <a:moveTo>
                  <a:pt x="1419" y="3403"/>
                </a:moveTo>
                <a:lnTo>
                  <a:pt x="1419" y="4790"/>
                </a:lnTo>
                <a:cubicBezTo>
                  <a:pt x="1009" y="4790"/>
                  <a:pt x="694" y="4506"/>
                  <a:pt x="694" y="4097"/>
                </a:cubicBezTo>
                <a:cubicBezTo>
                  <a:pt x="694" y="3719"/>
                  <a:pt x="1009" y="3403"/>
                  <a:pt x="1419" y="3403"/>
                </a:cubicBezTo>
                <a:close/>
                <a:moveTo>
                  <a:pt x="4191" y="2710"/>
                </a:moveTo>
                <a:lnTo>
                  <a:pt x="4191" y="5483"/>
                </a:lnTo>
                <a:lnTo>
                  <a:pt x="2490" y="5483"/>
                </a:lnTo>
                <a:cubicBezTo>
                  <a:pt x="2269" y="5483"/>
                  <a:pt x="2112" y="5325"/>
                  <a:pt x="2112" y="5105"/>
                </a:cubicBezTo>
                <a:lnTo>
                  <a:pt x="2112" y="3088"/>
                </a:lnTo>
                <a:cubicBezTo>
                  <a:pt x="2112" y="2868"/>
                  <a:pt x="2269" y="2710"/>
                  <a:pt x="2490" y="2710"/>
                </a:cubicBezTo>
                <a:close/>
                <a:moveTo>
                  <a:pt x="6995" y="1828"/>
                </a:moveTo>
                <a:lnTo>
                  <a:pt x="6995" y="6428"/>
                </a:lnTo>
                <a:cubicBezTo>
                  <a:pt x="6428" y="5924"/>
                  <a:pt x="5672" y="5609"/>
                  <a:pt x="4884" y="5514"/>
                </a:cubicBezTo>
                <a:lnTo>
                  <a:pt x="4884" y="2710"/>
                </a:lnTo>
                <a:cubicBezTo>
                  <a:pt x="5672" y="2647"/>
                  <a:pt x="6428" y="2332"/>
                  <a:pt x="6995" y="1828"/>
                </a:cubicBezTo>
                <a:close/>
                <a:moveTo>
                  <a:pt x="8066" y="631"/>
                </a:moveTo>
                <a:cubicBezTo>
                  <a:pt x="8255" y="631"/>
                  <a:pt x="8413" y="789"/>
                  <a:pt x="8413" y="978"/>
                </a:cubicBezTo>
                <a:lnTo>
                  <a:pt x="8413" y="7216"/>
                </a:lnTo>
                <a:cubicBezTo>
                  <a:pt x="8413" y="7405"/>
                  <a:pt x="8255" y="7562"/>
                  <a:pt x="8066" y="7562"/>
                </a:cubicBezTo>
                <a:cubicBezTo>
                  <a:pt x="7877" y="7562"/>
                  <a:pt x="7720" y="7405"/>
                  <a:pt x="7720" y="7216"/>
                </a:cubicBezTo>
                <a:lnTo>
                  <a:pt x="7720" y="978"/>
                </a:lnTo>
                <a:cubicBezTo>
                  <a:pt x="7720" y="789"/>
                  <a:pt x="7877" y="631"/>
                  <a:pt x="8066" y="631"/>
                </a:cubicBezTo>
                <a:close/>
                <a:moveTo>
                  <a:pt x="3498" y="6176"/>
                </a:moveTo>
                <a:lnTo>
                  <a:pt x="3498" y="7909"/>
                </a:lnTo>
                <a:cubicBezTo>
                  <a:pt x="3498" y="8129"/>
                  <a:pt x="3340" y="8287"/>
                  <a:pt x="3151" y="8287"/>
                </a:cubicBezTo>
                <a:cubicBezTo>
                  <a:pt x="2962" y="8287"/>
                  <a:pt x="2805" y="8129"/>
                  <a:pt x="2805" y="7909"/>
                </a:cubicBezTo>
                <a:lnTo>
                  <a:pt x="2805" y="6176"/>
                </a:lnTo>
                <a:close/>
                <a:moveTo>
                  <a:pt x="8035" y="1"/>
                </a:moveTo>
                <a:cubicBezTo>
                  <a:pt x="7531" y="1"/>
                  <a:pt x="7090" y="411"/>
                  <a:pt x="6995" y="883"/>
                </a:cubicBezTo>
                <a:lnTo>
                  <a:pt x="6680" y="1198"/>
                </a:lnTo>
                <a:cubicBezTo>
                  <a:pt x="6144" y="1734"/>
                  <a:pt x="5325" y="2049"/>
                  <a:pt x="4538" y="2049"/>
                </a:cubicBezTo>
                <a:lnTo>
                  <a:pt x="2427" y="2049"/>
                </a:lnTo>
                <a:cubicBezTo>
                  <a:pt x="2017" y="2049"/>
                  <a:pt x="1608" y="2332"/>
                  <a:pt x="1450" y="2773"/>
                </a:cubicBezTo>
                <a:lnTo>
                  <a:pt x="1387" y="2773"/>
                </a:lnTo>
                <a:cubicBezTo>
                  <a:pt x="631" y="2773"/>
                  <a:pt x="1" y="3403"/>
                  <a:pt x="1" y="4128"/>
                </a:cubicBezTo>
                <a:cubicBezTo>
                  <a:pt x="1" y="4884"/>
                  <a:pt x="631" y="5514"/>
                  <a:pt x="1387" y="5514"/>
                </a:cubicBezTo>
                <a:lnTo>
                  <a:pt x="1450" y="5514"/>
                </a:lnTo>
                <a:cubicBezTo>
                  <a:pt x="1576" y="5798"/>
                  <a:pt x="1797" y="6018"/>
                  <a:pt x="2080" y="6144"/>
                </a:cubicBezTo>
                <a:lnTo>
                  <a:pt x="2080" y="7940"/>
                </a:lnTo>
                <a:cubicBezTo>
                  <a:pt x="2112" y="8507"/>
                  <a:pt x="2584" y="8980"/>
                  <a:pt x="3151" y="8980"/>
                </a:cubicBezTo>
                <a:cubicBezTo>
                  <a:pt x="3750" y="8980"/>
                  <a:pt x="4160" y="8507"/>
                  <a:pt x="4160" y="7972"/>
                </a:cubicBezTo>
                <a:lnTo>
                  <a:pt x="4160" y="6239"/>
                </a:lnTo>
                <a:lnTo>
                  <a:pt x="4538" y="6239"/>
                </a:lnTo>
                <a:cubicBezTo>
                  <a:pt x="5325" y="6239"/>
                  <a:pt x="6144" y="6554"/>
                  <a:pt x="6680" y="7090"/>
                </a:cubicBezTo>
                <a:lnTo>
                  <a:pt x="6995" y="7405"/>
                </a:lnTo>
                <a:cubicBezTo>
                  <a:pt x="7090" y="7909"/>
                  <a:pt x="7531" y="8287"/>
                  <a:pt x="8035" y="8287"/>
                </a:cubicBezTo>
                <a:cubicBezTo>
                  <a:pt x="8633" y="8287"/>
                  <a:pt x="9043" y="7814"/>
                  <a:pt x="9043" y="7247"/>
                </a:cubicBezTo>
                <a:lnTo>
                  <a:pt x="9043" y="1041"/>
                </a:lnTo>
                <a:cubicBezTo>
                  <a:pt x="9043" y="442"/>
                  <a:pt x="8570" y="1"/>
                  <a:pt x="8035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377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乘號 52"/>
          <p:cNvSpPr/>
          <p:nvPr/>
        </p:nvSpPr>
        <p:spPr>
          <a:xfrm>
            <a:off x="5731762" y="5226195"/>
            <a:ext cx="711977" cy="592623"/>
          </a:xfrm>
          <a:prstGeom prst="mathMultiply">
            <a:avLst/>
          </a:prstGeom>
          <a:solidFill>
            <a:srgbClr val="EDE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接點 34"/>
          <p:cNvCxnSpPr/>
          <p:nvPr/>
        </p:nvCxnSpPr>
        <p:spPr>
          <a:xfrm flipH="1" flipV="1">
            <a:off x="0" y="1405050"/>
            <a:ext cx="12192001" cy="31986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305;p32"/>
          <p:cNvSpPr/>
          <p:nvPr/>
        </p:nvSpPr>
        <p:spPr>
          <a:xfrm>
            <a:off x="1171687" y="2668035"/>
            <a:ext cx="922700" cy="914347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  <a:sym typeface="Exo"/>
              </a:rPr>
              <a:t>01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 Unicode MS" panose="020B0604020202020204" pitchFamily="34" charset="-120"/>
              <a:sym typeface="Exo"/>
            </a:endParaRPr>
          </a:p>
        </p:txBody>
      </p:sp>
      <p:sp>
        <p:nvSpPr>
          <p:cNvPr id="16" name="Google Shape;305;p32"/>
          <p:cNvSpPr/>
          <p:nvPr/>
        </p:nvSpPr>
        <p:spPr>
          <a:xfrm>
            <a:off x="4151629" y="2668035"/>
            <a:ext cx="922700" cy="914347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  <a:sym typeface="Exo"/>
              </a:rPr>
              <a:t>0</a:t>
            </a:r>
            <a:r>
              <a:rPr lang="en-US" altLang="zh-TW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  <a:sym typeface="Exo"/>
              </a:rPr>
              <a:t>2</a:t>
            </a:r>
            <a:endParaRPr b="1" kern="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 Unicode MS" panose="020B0604020202020204" pitchFamily="34" charset="-120"/>
              <a:sym typeface="Exo"/>
            </a:endParaRPr>
          </a:p>
        </p:txBody>
      </p:sp>
      <p:sp>
        <p:nvSpPr>
          <p:cNvPr id="17" name="Google Shape;305;p32"/>
          <p:cNvSpPr/>
          <p:nvPr/>
        </p:nvSpPr>
        <p:spPr>
          <a:xfrm>
            <a:off x="7034378" y="2668035"/>
            <a:ext cx="922700" cy="914347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  <a:sym typeface="Exo"/>
              </a:rPr>
              <a:t>0</a:t>
            </a:r>
            <a:r>
              <a:rPr lang="en-US" altLang="zh-TW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  <a:sym typeface="Exo"/>
              </a:rPr>
              <a:t>3</a:t>
            </a:r>
            <a:endParaRPr b="1" kern="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 Unicode MS" panose="020B0604020202020204" pitchFamily="34" charset="-120"/>
              <a:sym typeface="Exo"/>
            </a:endParaRPr>
          </a:p>
        </p:txBody>
      </p:sp>
      <p:sp>
        <p:nvSpPr>
          <p:cNvPr id="18" name="Google Shape;305;p32"/>
          <p:cNvSpPr/>
          <p:nvPr/>
        </p:nvSpPr>
        <p:spPr>
          <a:xfrm>
            <a:off x="10184952" y="2668035"/>
            <a:ext cx="922700" cy="914347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  <a:sym typeface="Exo"/>
              </a:rPr>
              <a:t>0</a:t>
            </a:r>
            <a:r>
              <a:rPr lang="en-US" altLang="zh-TW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  <a:sym typeface="Exo"/>
              </a:rPr>
              <a:t>4</a:t>
            </a:r>
            <a:endParaRPr b="1" kern="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 Unicode MS" panose="020B0604020202020204" pitchFamily="34" charset="-120"/>
              <a:sym typeface="Exo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8549166-2F42-43DB-85F1-88BEEA2241D9}"/>
              </a:ext>
            </a:extLst>
          </p:cNvPr>
          <p:cNvSpPr txBox="1"/>
          <p:nvPr/>
        </p:nvSpPr>
        <p:spPr>
          <a:xfrm>
            <a:off x="816697" y="3810608"/>
            <a:ext cx="1892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資料處理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8549166-2F42-43DB-85F1-88BEEA2241D9}"/>
              </a:ext>
            </a:extLst>
          </p:cNvPr>
          <p:cNvSpPr txBox="1"/>
          <p:nvPr/>
        </p:nvSpPr>
        <p:spPr>
          <a:xfrm>
            <a:off x="3675074" y="3810608"/>
            <a:ext cx="1892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分類分析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8549166-2F42-43DB-85F1-88BEEA2241D9}"/>
              </a:ext>
            </a:extLst>
          </p:cNvPr>
          <p:cNvSpPr txBox="1"/>
          <p:nvPr/>
        </p:nvSpPr>
        <p:spPr>
          <a:xfrm>
            <a:off x="6621435" y="3810608"/>
            <a:ext cx="1892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分群分析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8549166-2F42-43DB-85F1-88BEEA2241D9}"/>
              </a:ext>
            </a:extLst>
          </p:cNvPr>
          <p:cNvSpPr txBox="1"/>
          <p:nvPr/>
        </p:nvSpPr>
        <p:spPr>
          <a:xfrm>
            <a:off x="9752156" y="3810608"/>
            <a:ext cx="1892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關聯分析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156" y="4565575"/>
            <a:ext cx="2007733" cy="1913865"/>
          </a:xfrm>
          <a:prstGeom prst="rect">
            <a:avLst/>
          </a:prstGeom>
        </p:spPr>
      </p:pic>
      <p:cxnSp>
        <p:nvCxnSpPr>
          <p:cNvPr id="44" name="直線接點 43"/>
          <p:cNvCxnSpPr>
            <a:endCxn id="17" idx="0"/>
          </p:cNvCxnSpPr>
          <p:nvPr/>
        </p:nvCxnSpPr>
        <p:spPr>
          <a:xfrm>
            <a:off x="7487535" y="1396642"/>
            <a:ext cx="8193" cy="1271393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10620847" y="1437036"/>
            <a:ext cx="8193" cy="1244555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4612979" y="1437036"/>
            <a:ext cx="8193" cy="1244555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1633037" y="1439105"/>
            <a:ext cx="8193" cy="1244555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乘號 55"/>
          <p:cNvSpPr/>
          <p:nvPr/>
        </p:nvSpPr>
        <p:spPr>
          <a:xfrm>
            <a:off x="2708893" y="5135794"/>
            <a:ext cx="743667" cy="569997"/>
          </a:xfrm>
          <a:prstGeom prst="mathMultiply">
            <a:avLst/>
          </a:prstGeom>
          <a:solidFill>
            <a:srgbClr val="EDE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35" b="89822" l="6122" r="918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435" y="4623609"/>
            <a:ext cx="1822795" cy="1827445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90" y="4362146"/>
            <a:ext cx="2257480" cy="2117294"/>
          </a:xfrm>
          <a:prstGeom prst="rect">
            <a:avLst/>
          </a:prstGeom>
        </p:spPr>
      </p:pic>
      <p:sp>
        <p:nvSpPr>
          <p:cNvPr id="62" name="乘號 61"/>
          <p:cNvSpPr/>
          <p:nvPr/>
        </p:nvSpPr>
        <p:spPr>
          <a:xfrm>
            <a:off x="8925312" y="5135794"/>
            <a:ext cx="711977" cy="592623"/>
          </a:xfrm>
          <a:prstGeom prst="mathMultiply">
            <a:avLst/>
          </a:prstGeom>
          <a:solidFill>
            <a:srgbClr val="EDE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4" name="圖片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68" y="4804683"/>
            <a:ext cx="1301520" cy="1301520"/>
          </a:xfrm>
          <a:prstGeom prst="rect">
            <a:avLst/>
          </a:prstGeom>
        </p:spPr>
      </p:pic>
      <p:sp>
        <p:nvSpPr>
          <p:cNvPr id="37" name="Google Shape;305;p32"/>
          <p:cNvSpPr/>
          <p:nvPr/>
        </p:nvSpPr>
        <p:spPr>
          <a:xfrm>
            <a:off x="6443739" y="643259"/>
            <a:ext cx="430538" cy="378017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8549166-2F42-43DB-85F1-88BEEA2241D9}"/>
              </a:ext>
            </a:extLst>
          </p:cNvPr>
          <p:cNvSpPr txBox="1"/>
          <p:nvPr/>
        </p:nvSpPr>
        <p:spPr>
          <a:xfrm>
            <a:off x="5384082" y="115630"/>
            <a:ext cx="1566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目錄</a:t>
            </a:r>
          </a:p>
        </p:txBody>
      </p:sp>
    </p:spTree>
    <p:extLst>
      <p:ext uri="{BB962C8B-B14F-4D97-AF65-F5344CB8AC3E}">
        <p14:creationId xmlns:p14="http://schemas.microsoft.com/office/powerpoint/2010/main" val="3466051825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A7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组合 7"/>
          <p:cNvGrpSpPr/>
          <p:nvPr/>
        </p:nvGrpSpPr>
        <p:grpSpPr>
          <a:xfrm>
            <a:off x="2716933" y="2227439"/>
            <a:ext cx="2572553" cy="2272754"/>
            <a:chOff x="4348078" y="1042933"/>
            <a:chExt cx="3495842" cy="3013656"/>
          </a:xfrm>
        </p:grpSpPr>
        <p:sp>
          <p:nvSpPr>
            <p:cNvPr id="4" name="六边形 8"/>
            <p:cNvSpPr/>
            <p:nvPr/>
          </p:nvSpPr>
          <p:spPr>
            <a:xfrm rot="2040000">
              <a:off x="4348079" y="1042933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/>
            </a:p>
          </p:txBody>
        </p:sp>
        <p:sp>
          <p:nvSpPr>
            <p:cNvPr id="5" name="六边形 9"/>
            <p:cNvSpPr/>
            <p:nvPr/>
          </p:nvSpPr>
          <p:spPr>
            <a:xfrm>
              <a:off x="4348078" y="1042933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ckwell Std" panose="02060603030405020103" pitchFamily="18" charset="0"/>
                </a:rPr>
                <a:t>01</a:t>
              </a:r>
              <a:endPara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 Std" panose="02060603030405020103" pitchFamily="18" charset="0"/>
              </a:endParaRPr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B8549166-2F42-43DB-85F1-88BEEA2241D9}"/>
              </a:ext>
            </a:extLst>
          </p:cNvPr>
          <p:cNvSpPr txBox="1"/>
          <p:nvPr/>
        </p:nvSpPr>
        <p:spPr>
          <a:xfrm>
            <a:off x="5458066" y="2790861"/>
            <a:ext cx="5486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資 料 處 理</a:t>
            </a:r>
          </a:p>
        </p:txBody>
      </p:sp>
      <p:grpSp>
        <p:nvGrpSpPr>
          <p:cNvPr id="7" name="组合 7"/>
          <p:cNvGrpSpPr/>
          <p:nvPr/>
        </p:nvGrpSpPr>
        <p:grpSpPr>
          <a:xfrm>
            <a:off x="6901002" y="6213033"/>
            <a:ext cx="4529395" cy="2419650"/>
            <a:chOff x="3130699" y="1778665"/>
            <a:chExt cx="6931842" cy="3300420"/>
          </a:xfrm>
        </p:grpSpPr>
        <p:sp>
          <p:nvSpPr>
            <p:cNvPr id="8" name="六边形 8"/>
            <p:cNvSpPr/>
            <p:nvPr/>
          </p:nvSpPr>
          <p:spPr>
            <a:xfrm rot="1393988">
              <a:off x="6566700" y="1801690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/>
            </a:p>
          </p:txBody>
        </p:sp>
        <p:sp>
          <p:nvSpPr>
            <p:cNvPr id="9" name="六边形 9"/>
            <p:cNvSpPr/>
            <p:nvPr/>
          </p:nvSpPr>
          <p:spPr>
            <a:xfrm rot="5400000">
              <a:off x="3076538" y="1832826"/>
              <a:ext cx="3300420" cy="3192097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 Std" panose="02060603030405020103" pitchFamily="18" charset="0"/>
              </a:endParaRPr>
            </a:p>
          </p:txBody>
        </p:sp>
      </p:grpSp>
      <p:grpSp>
        <p:nvGrpSpPr>
          <p:cNvPr id="10" name="组合 7"/>
          <p:cNvGrpSpPr/>
          <p:nvPr/>
        </p:nvGrpSpPr>
        <p:grpSpPr>
          <a:xfrm>
            <a:off x="5778429" y="6172393"/>
            <a:ext cx="4529395" cy="2419650"/>
            <a:chOff x="3130699" y="1778665"/>
            <a:chExt cx="6931842" cy="3300420"/>
          </a:xfrm>
        </p:grpSpPr>
        <p:sp>
          <p:nvSpPr>
            <p:cNvPr id="11" name="六边形 8"/>
            <p:cNvSpPr/>
            <p:nvPr/>
          </p:nvSpPr>
          <p:spPr>
            <a:xfrm rot="1393988">
              <a:off x="6566700" y="1801690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/>
            </a:p>
          </p:txBody>
        </p:sp>
        <p:sp>
          <p:nvSpPr>
            <p:cNvPr id="12" name="六边形 9"/>
            <p:cNvSpPr/>
            <p:nvPr/>
          </p:nvSpPr>
          <p:spPr>
            <a:xfrm rot="5400000">
              <a:off x="3076538" y="1832826"/>
              <a:ext cx="3300420" cy="3192097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 Std" panose="02060603030405020103" pitchFamily="18" charset="0"/>
              </a:endParaRPr>
            </a:p>
          </p:txBody>
        </p:sp>
      </p:grpSp>
      <p:grpSp>
        <p:nvGrpSpPr>
          <p:cNvPr id="13" name="组合 7"/>
          <p:cNvGrpSpPr/>
          <p:nvPr/>
        </p:nvGrpSpPr>
        <p:grpSpPr>
          <a:xfrm>
            <a:off x="1902215" y="6172393"/>
            <a:ext cx="4529395" cy="2419650"/>
            <a:chOff x="3130699" y="1778665"/>
            <a:chExt cx="6931842" cy="3300420"/>
          </a:xfrm>
        </p:grpSpPr>
        <p:sp>
          <p:nvSpPr>
            <p:cNvPr id="14" name="六边形 8"/>
            <p:cNvSpPr/>
            <p:nvPr/>
          </p:nvSpPr>
          <p:spPr>
            <a:xfrm rot="1393988">
              <a:off x="6566700" y="1801690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/>
            </a:p>
          </p:txBody>
        </p:sp>
        <p:sp>
          <p:nvSpPr>
            <p:cNvPr id="15" name="六边形 9"/>
            <p:cNvSpPr/>
            <p:nvPr/>
          </p:nvSpPr>
          <p:spPr>
            <a:xfrm rot="5400000">
              <a:off x="3076538" y="1832826"/>
              <a:ext cx="3300420" cy="3192097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 Std" panose="02060603030405020103" pitchFamily="18" charset="0"/>
              </a:endParaRPr>
            </a:p>
          </p:txBody>
        </p:sp>
      </p:grpSp>
      <p:grpSp>
        <p:nvGrpSpPr>
          <p:cNvPr id="16" name="组合 7"/>
          <p:cNvGrpSpPr/>
          <p:nvPr/>
        </p:nvGrpSpPr>
        <p:grpSpPr>
          <a:xfrm>
            <a:off x="525395" y="6213033"/>
            <a:ext cx="4529395" cy="2419650"/>
            <a:chOff x="3130699" y="1778665"/>
            <a:chExt cx="6931842" cy="3300420"/>
          </a:xfrm>
        </p:grpSpPr>
        <p:sp>
          <p:nvSpPr>
            <p:cNvPr id="17" name="六边形 8"/>
            <p:cNvSpPr/>
            <p:nvPr/>
          </p:nvSpPr>
          <p:spPr>
            <a:xfrm rot="1393988">
              <a:off x="6566700" y="1801690"/>
              <a:ext cx="3495841" cy="3013656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/>
            </a:p>
          </p:txBody>
        </p:sp>
        <p:sp>
          <p:nvSpPr>
            <p:cNvPr id="18" name="六边形 9"/>
            <p:cNvSpPr/>
            <p:nvPr/>
          </p:nvSpPr>
          <p:spPr>
            <a:xfrm rot="5400000">
              <a:off x="3076538" y="1832826"/>
              <a:ext cx="3300420" cy="3192097"/>
            </a:xfrm>
            <a:prstGeom prst="hexagon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 Std" panose="02060603030405020103" pitchFamily="18" charset="0"/>
              </a:endParaRPr>
            </a:p>
          </p:txBody>
        </p:sp>
      </p:grpSp>
      <p:sp>
        <p:nvSpPr>
          <p:cNvPr id="21" name="六边形 9"/>
          <p:cNvSpPr/>
          <p:nvPr/>
        </p:nvSpPr>
        <p:spPr>
          <a:xfrm rot="5400000">
            <a:off x="10435676" y="6351311"/>
            <a:ext cx="2419650" cy="2085776"/>
          </a:xfrm>
          <a:prstGeom prst="hexagon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Rockwell Std" panose="02060603030405020103" pitchFamily="18" charset="0"/>
            </a:endParaRPr>
          </a:p>
        </p:txBody>
      </p:sp>
      <p:sp>
        <p:nvSpPr>
          <p:cNvPr id="22" name="六边形 9"/>
          <p:cNvSpPr/>
          <p:nvPr/>
        </p:nvSpPr>
        <p:spPr>
          <a:xfrm rot="5400000">
            <a:off x="-839440" y="6379970"/>
            <a:ext cx="2419650" cy="2085776"/>
          </a:xfrm>
          <a:prstGeom prst="hexagon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Rockwell Std" panose="02060603030405020103" pitchFamily="18" charset="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485" b="44788" l="27212" r="511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41" t="27023" r="50678" b="54903"/>
          <a:stretch/>
        </p:blipFill>
        <p:spPr>
          <a:xfrm>
            <a:off x="10062026" y="3100345"/>
            <a:ext cx="1405297" cy="11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6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FC8C77E-20C8-4AB6-A1D6-2A127A966673}"/>
              </a:ext>
            </a:extLst>
          </p:cNvPr>
          <p:cNvSpPr txBox="1"/>
          <p:nvPr/>
        </p:nvSpPr>
        <p:spPr>
          <a:xfrm>
            <a:off x="4395019" y="12486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65F9CCC-571F-435E-8583-E01A591DE953}"/>
              </a:ext>
            </a:extLst>
          </p:cNvPr>
          <p:cNvSpPr txBox="1"/>
          <p:nvPr/>
        </p:nvSpPr>
        <p:spPr>
          <a:xfrm>
            <a:off x="5100161" y="42052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原始資料</a:t>
            </a:r>
            <a:endParaRPr lang="zh-TW" altLang="en-US" sz="3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259859"/>
              </p:ext>
            </p:extLst>
          </p:nvPr>
        </p:nvGraphicFramePr>
        <p:xfrm>
          <a:off x="-2" y="1231937"/>
          <a:ext cx="12192002" cy="52399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8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6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4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0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11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99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06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28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615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702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3357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9605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age</a:t>
                      </a:r>
                      <a:endParaRPr lang="en-US" sz="2000" b="1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baseline="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workclass</a:t>
                      </a:r>
                      <a:endParaRPr lang="en-US" sz="2000" b="1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education</a:t>
                      </a:r>
                      <a:endParaRPr lang="en-US" sz="2000" b="1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baseline="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marital.status</a:t>
                      </a:r>
                      <a:endParaRPr lang="en-US" sz="2000" b="1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occupation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relationship</a:t>
                      </a:r>
                      <a:endParaRPr lang="en-US" sz="2000" b="1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race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sex</a:t>
                      </a:r>
                      <a:endParaRPr lang="en-US" sz="2000" b="1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baseline="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hours.per.week</a:t>
                      </a:r>
                      <a:endParaRPr lang="en-US" sz="2000" b="1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capital.gain</a:t>
                      </a:r>
                      <a:endParaRPr lang="en-US" sz="2000" b="1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capital.loss</a:t>
                      </a:r>
                      <a:endParaRPr lang="en-US" altLang="zh-TW" sz="2000" b="1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country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income</a:t>
                      </a:r>
                      <a:endParaRPr lang="en-US" sz="2000" b="1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91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90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?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HS-grad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Widowed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?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Not-in-family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White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Female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40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4356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United-States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&lt;=50K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2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u="none" strike="noStrike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82</a:t>
                      </a:r>
                      <a:endParaRPr lang="en-US" altLang="zh-TW" sz="1800" b="0" i="0" u="none" strike="noStrike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Federal-</a:t>
                      </a:r>
                      <a:r>
                        <a:rPr lang="en-US" sz="1800" u="none" strike="noStrik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gov</a:t>
                      </a:r>
                      <a:endParaRPr lang="en-US" sz="180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HS-grad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Widowed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Exec-managerial</a:t>
                      </a:r>
                    </a:p>
                    <a:p>
                      <a:pPr algn="ctr" fontAlgn="b"/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Not-in-family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Black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Female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18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3900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?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&lt;=50K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10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u="none" strike="noStrike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66</a:t>
                      </a:r>
                      <a:endParaRPr lang="en-US" altLang="zh-TW" sz="1800" b="0" i="0" u="none" strike="noStrike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?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Some-college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Widowed</a:t>
                      </a:r>
                      <a:endParaRPr lang="en-US" sz="1800" b="0" i="0" u="none" strike="noStrike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?</a:t>
                      </a:r>
                    </a:p>
                    <a:p>
                      <a:pPr algn="ctr" fontAlgn="b"/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Unmarried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White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Female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40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3900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United-States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&lt;=50K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10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u="none" strike="noStrike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54</a:t>
                      </a:r>
                      <a:endParaRPr lang="en-US" altLang="zh-TW" sz="1800" b="0" i="0" u="none" strike="noStrike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State-</a:t>
                      </a:r>
                      <a:r>
                        <a:rPr lang="en-US" sz="1800" u="none" strike="noStrik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gov</a:t>
                      </a:r>
                      <a:endParaRPr lang="en-US" sz="180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7th-8th</a:t>
                      </a:r>
                      <a:endParaRPr lang="en-US" sz="1800" b="0" i="0" u="none" strike="noStrike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Divorced</a:t>
                      </a:r>
                      <a:endParaRPr lang="en-US" sz="1800" b="0" i="0" u="none" strike="noStrike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Machine-op-</a:t>
                      </a:r>
                      <a:r>
                        <a:rPr lang="en-US" altLang="zh-TW" sz="1800" b="0" i="0" u="none" strike="noStrik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inspct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algn="ctr" fontAlgn="b"/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Unmarried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White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Female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40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3770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China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&lt;=50K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10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u="none" strike="noStrike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41</a:t>
                      </a:r>
                      <a:endParaRPr lang="en-US" altLang="zh-TW" sz="1800" b="0" i="0" u="none" strike="noStrike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Private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Some-college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Separated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Prof-specialty</a:t>
                      </a:r>
                    </a:p>
                    <a:p>
                      <a:pPr algn="ctr" fontAlgn="b"/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Own-child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Black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Female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40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3683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United-States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&lt;=50K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369">
                        <a:alpha val="1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7" name="直線接點 6"/>
          <p:cNvCxnSpPr/>
          <p:nvPr/>
        </p:nvCxnSpPr>
        <p:spPr>
          <a:xfrm flipV="1">
            <a:off x="-1941441" y="743695"/>
            <a:ext cx="6599662" cy="4520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306;p32"/>
          <p:cNvSpPr/>
          <p:nvPr/>
        </p:nvSpPr>
        <p:spPr>
          <a:xfrm>
            <a:off x="4630161" y="564632"/>
            <a:ext cx="397397" cy="368917"/>
          </a:xfrm>
          <a:prstGeom prst="ellipse">
            <a:avLst/>
          </a:prstGeom>
          <a:solidFill>
            <a:srgbClr val="BFD369"/>
          </a:solidFill>
          <a:ln>
            <a:solidFill>
              <a:srgbClr val="BFD36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7651897" y="729709"/>
            <a:ext cx="5198724" cy="4520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306;p32"/>
          <p:cNvSpPr/>
          <p:nvPr/>
        </p:nvSpPr>
        <p:spPr>
          <a:xfrm>
            <a:off x="7349750" y="564632"/>
            <a:ext cx="397397" cy="368917"/>
          </a:xfrm>
          <a:prstGeom prst="ellipse">
            <a:avLst/>
          </a:prstGeom>
          <a:solidFill>
            <a:srgbClr val="BFD369"/>
          </a:solidFill>
          <a:ln>
            <a:solidFill>
              <a:srgbClr val="BFD36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78437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A4A2F2D-AC57-4138-A123-4CF95632BFB2}"/>
              </a:ext>
            </a:extLst>
          </p:cNvPr>
          <p:cNvSpPr/>
          <p:nvPr/>
        </p:nvSpPr>
        <p:spPr>
          <a:xfrm>
            <a:off x="457308" y="24292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拿掉了甚麼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63EE237-200A-47F9-AF40-9AA2375050AB}"/>
              </a:ext>
            </a:extLst>
          </p:cNvPr>
          <p:cNvSpPr txBox="1"/>
          <p:nvPr/>
        </p:nvSpPr>
        <p:spPr>
          <a:xfrm>
            <a:off x="1534975" y="2226541"/>
            <a:ext cx="97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國家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63EE237-200A-47F9-AF40-9AA2375050AB}"/>
              </a:ext>
            </a:extLst>
          </p:cNvPr>
          <p:cNvSpPr txBox="1"/>
          <p:nvPr/>
        </p:nvSpPr>
        <p:spPr>
          <a:xfrm>
            <a:off x="9313416" y="1913265"/>
            <a:ext cx="1046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種族</a:t>
            </a:r>
          </a:p>
        </p:txBody>
      </p:sp>
      <p:sp>
        <p:nvSpPr>
          <p:cNvPr id="6" name="矩形 5"/>
          <p:cNvSpPr/>
          <p:nvPr/>
        </p:nvSpPr>
        <p:spPr>
          <a:xfrm>
            <a:off x="1025599" y="428887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職業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63EE237-200A-47F9-AF40-9AA2375050AB}"/>
              </a:ext>
            </a:extLst>
          </p:cNvPr>
          <p:cNvSpPr txBox="1"/>
          <p:nvPr/>
        </p:nvSpPr>
        <p:spPr>
          <a:xfrm>
            <a:off x="9519338" y="4254827"/>
            <a:ext cx="168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0"/>
              </a:rPr>
              <a:t>資本收損</a:t>
            </a:r>
          </a:p>
        </p:txBody>
      </p:sp>
      <p:cxnSp>
        <p:nvCxnSpPr>
          <p:cNvPr id="8" name="直線接點 7"/>
          <p:cNvCxnSpPr/>
          <p:nvPr/>
        </p:nvCxnSpPr>
        <p:spPr>
          <a:xfrm flipH="1">
            <a:off x="1119508" y="859006"/>
            <a:ext cx="2972747" cy="13550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H="1">
            <a:off x="-1431588" y="1061565"/>
            <a:ext cx="4572000" cy="0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305;p32"/>
          <p:cNvSpPr/>
          <p:nvPr/>
        </p:nvSpPr>
        <p:spPr>
          <a:xfrm>
            <a:off x="3708142" y="683548"/>
            <a:ext cx="430538" cy="378017"/>
          </a:xfrm>
          <a:prstGeom prst="ellipse">
            <a:avLst/>
          </a:prstGeom>
          <a:solidFill>
            <a:srgbClr val="BFD3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1026" name="Picture 2" descr="Te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366" y="3589761"/>
            <a:ext cx="1921442" cy="192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0770" y="1682209"/>
            <a:ext cx="1658866" cy="167368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1759" y="1365872"/>
            <a:ext cx="1381080" cy="138108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25120" y="3605939"/>
            <a:ext cx="1291370" cy="1291370"/>
          </a:xfrm>
          <a:prstGeom prst="rect">
            <a:avLst/>
          </a:prstGeom>
        </p:spPr>
      </p:pic>
      <p:sp>
        <p:nvSpPr>
          <p:cNvPr id="16" name="Freeform 6"/>
          <p:cNvSpPr/>
          <p:nvPr/>
        </p:nvSpPr>
        <p:spPr bwMode="auto">
          <a:xfrm>
            <a:off x="5953126" y="2174875"/>
            <a:ext cx="1590675" cy="4683125"/>
          </a:xfrm>
          <a:custGeom>
            <a:avLst/>
            <a:gdLst>
              <a:gd name="T0" fmla="*/ 469 w 2278"/>
              <a:gd name="T1" fmla="*/ 132 h 6709"/>
              <a:gd name="T2" fmla="*/ 1800 w 2278"/>
              <a:gd name="T3" fmla="*/ 132 h 6709"/>
              <a:gd name="T4" fmla="*/ 1800 w 2278"/>
              <a:gd name="T5" fmla="*/ 0 h 6709"/>
              <a:gd name="T6" fmla="*/ 2039 w 2278"/>
              <a:gd name="T7" fmla="*/ 190 h 6709"/>
              <a:gd name="T8" fmla="*/ 2278 w 2278"/>
              <a:gd name="T9" fmla="*/ 379 h 6709"/>
              <a:gd name="T10" fmla="*/ 2039 w 2278"/>
              <a:gd name="T11" fmla="*/ 569 h 6709"/>
              <a:gd name="T12" fmla="*/ 1800 w 2278"/>
              <a:gd name="T13" fmla="*/ 758 h 6709"/>
              <a:gd name="T14" fmla="*/ 1800 w 2278"/>
              <a:gd name="T15" fmla="*/ 621 h 6709"/>
              <a:gd name="T16" fmla="*/ 797 w 2278"/>
              <a:gd name="T17" fmla="*/ 621 h 6709"/>
              <a:gd name="T18" fmla="*/ 489 w 2278"/>
              <a:gd name="T19" fmla="*/ 868 h 6709"/>
              <a:gd name="T20" fmla="*/ 489 w 2278"/>
              <a:gd name="T21" fmla="*/ 6709 h 6709"/>
              <a:gd name="T22" fmla="*/ 0 w 2278"/>
              <a:gd name="T23" fmla="*/ 6709 h 6709"/>
              <a:gd name="T24" fmla="*/ 0 w 2278"/>
              <a:gd name="T25" fmla="*/ 601 h 6709"/>
              <a:gd name="T26" fmla="*/ 469 w 2278"/>
              <a:gd name="T27" fmla="*/ 132 h 6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78" h="6709">
                <a:moveTo>
                  <a:pt x="469" y="132"/>
                </a:moveTo>
                <a:lnTo>
                  <a:pt x="1800" y="132"/>
                </a:lnTo>
                <a:lnTo>
                  <a:pt x="1800" y="0"/>
                </a:lnTo>
                <a:lnTo>
                  <a:pt x="2039" y="190"/>
                </a:lnTo>
                <a:lnTo>
                  <a:pt x="2278" y="379"/>
                </a:lnTo>
                <a:lnTo>
                  <a:pt x="2039" y="569"/>
                </a:lnTo>
                <a:lnTo>
                  <a:pt x="1800" y="758"/>
                </a:lnTo>
                <a:lnTo>
                  <a:pt x="1800" y="621"/>
                </a:lnTo>
                <a:lnTo>
                  <a:pt x="797" y="621"/>
                </a:lnTo>
                <a:cubicBezTo>
                  <a:pt x="600" y="621"/>
                  <a:pt x="489" y="670"/>
                  <a:pt x="489" y="868"/>
                </a:cubicBezTo>
                <a:lnTo>
                  <a:pt x="489" y="6709"/>
                </a:lnTo>
                <a:lnTo>
                  <a:pt x="0" y="6709"/>
                </a:lnTo>
                <a:lnTo>
                  <a:pt x="0" y="601"/>
                </a:lnTo>
                <a:cubicBezTo>
                  <a:pt x="0" y="343"/>
                  <a:pt x="211" y="132"/>
                  <a:pt x="469" y="132"/>
                </a:cubicBezTo>
                <a:close/>
              </a:path>
            </a:pathLst>
          </a:custGeom>
          <a:solidFill>
            <a:srgbClr val="FFC000">
              <a:alpha val="74000"/>
            </a:srgbClr>
          </a:solidFill>
          <a:ln>
            <a:noFill/>
          </a:ln>
        </p:spPr>
        <p:txBody>
          <a:bodyPr vert="horz" wrap="square" lIns="91434" tIns="45717" rIns="91434" bIns="45717" numCol="1" anchor="t" anchorCtr="0" compatLnSpc="1"/>
          <a:lstStyle/>
          <a:p>
            <a:endParaRPr lang="zh-CN" altLang="en-US"/>
          </a:p>
        </p:txBody>
      </p:sp>
      <p:sp>
        <p:nvSpPr>
          <p:cNvPr id="17" name="Freeform 7"/>
          <p:cNvSpPr/>
          <p:nvPr/>
        </p:nvSpPr>
        <p:spPr bwMode="auto">
          <a:xfrm>
            <a:off x="6489168" y="3695663"/>
            <a:ext cx="1434528" cy="3162337"/>
          </a:xfrm>
          <a:custGeom>
            <a:avLst/>
            <a:gdLst>
              <a:gd name="T0" fmla="*/ 468 w 1605"/>
              <a:gd name="T1" fmla="*/ 132 h 4693"/>
              <a:gd name="T2" fmla="*/ 1127 w 1605"/>
              <a:gd name="T3" fmla="*/ 132 h 4693"/>
              <a:gd name="T4" fmla="*/ 1127 w 1605"/>
              <a:gd name="T5" fmla="*/ 0 h 4693"/>
              <a:gd name="T6" fmla="*/ 1366 w 1605"/>
              <a:gd name="T7" fmla="*/ 189 h 4693"/>
              <a:gd name="T8" fmla="*/ 1605 w 1605"/>
              <a:gd name="T9" fmla="*/ 379 h 4693"/>
              <a:gd name="T10" fmla="*/ 1366 w 1605"/>
              <a:gd name="T11" fmla="*/ 568 h 4693"/>
              <a:gd name="T12" fmla="*/ 1127 w 1605"/>
              <a:gd name="T13" fmla="*/ 758 h 4693"/>
              <a:gd name="T14" fmla="*/ 1127 w 1605"/>
              <a:gd name="T15" fmla="*/ 620 h 4693"/>
              <a:gd name="T16" fmla="*/ 796 w 1605"/>
              <a:gd name="T17" fmla="*/ 620 h 4693"/>
              <a:gd name="T18" fmla="*/ 488 w 1605"/>
              <a:gd name="T19" fmla="*/ 867 h 4693"/>
              <a:gd name="T20" fmla="*/ 488 w 1605"/>
              <a:gd name="T21" fmla="*/ 4693 h 4693"/>
              <a:gd name="T22" fmla="*/ 0 w 1605"/>
              <a:gd name="T23" fmla="*/ 4693 h 4693"/>
              <a:gd name="T24" fmla="*/ 0 w 1605"/>
              <a:gd name="T25" fmla="*/ 600 h 4693"/>
              <a:gd name="T26" fmla="*/ 468 w 1605"/>
              <a:gd name="T27" fmla="*/ 132 h 4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05" h="4693">
                <a:moveTo>
                  <a:pt x="468" y="132"/>
                </a:moveTo>
                <a:lnTo>
                  <a:pt x="1127" y="132"/>
                </a:lnTo>
                <a:lnTo>
                  <a:pt x="1127" y="0"/>
                </a:lnTo>
                <a:lnTo>
                  <a:pt x="1366" y="189"/>
                </a:lnTo>
                <a:lnTo>
                  <a:pt x="1605" y="379"/>
                </a:lnTo>
                <a:lnTo>
                  <a:pt x="1366" y="568"/>
                </a:lnTo>
                <a:lnTo>
                  <a:pt x="1127" y="758"/>
                </a:lnTo>
                <a:lnTo>
                  <a:pt x="1127" y="620"/>
                </a:lnTo>
                <a:lnTo>
                  <a:pt x="796" y="620"/>
                </a:lnTo>
                <a:cubicBezTo>
                  <a:pt x="599" y="620"/>
                  <a:pt x="488" y="670"/>
                  <a:pt x="488" y="867"/>
                </a:cubicBezTo>
                <a:lnTo>
                  <a:pt x="488" y="4693"/>
                </a:lnTo>
                <a:lnTo>
                  <a:pt x="0" y="4693"/>
                </a:lnTo>
                <a:lnTo>
                  <a:pt x="0" y="600"/>
                </a:lnTo>
                <a:cubicBezTo>
                  <a:pt x="0" y="343"/>
                  <a:pt x="210" y="132"/>
                  <a:pt x="468" y="132"/>
                </a:cubicBezTo>
                <a:close/>
              </a:path>
            </a:pathLst>
          </a:custGeom>
          <a:solidFill>
            <a:srgbClr val="FFC000">
              <a:alpha val="74000"/>
            </a:srgbClr>
          </a:solidFill>
          <a:ln>
            <a:noFill/>
          </a:ln>
        </p:spPr>
        <p:txBody>
          <a:bodyPr vert="horz" wrap="square" lIns="91434" tIns="45717" rIns="91434" bIns="45717" numCol="1" anchor="t" anchorCtr="0" compatLnSpc="1"/>
          <a:lstStyle/>
          <a:p>
            <a:endParaRPr lang="zh-CN" altLang="en-US"/>
          </a:p>
        </p:txBody>
      </p:sp>
      <p:sp>
        <p:nvSpPr>
          <p:cNvPr id="18" name="Freeform 8"/>
          <p:cNvSpPr/>
          <p:nvPr/>
        </p:nvSpPr>
        <p:spPr bwMode="auto">
          <a:xfrm>
            <a:off x="4240213" y="2367429"/>
            <a:ext cx="1590675" cy="4490574"/>
          </a:xfrm>
          <a:custGeom>
            <a:avLst/>
            <a:gdLst>
              <a:gd name="T0" fmla="*/ 1809 w 2278"/>
              <a:gd name="T1" fmla="*/ 132 h 5345"/>
              <a:gd name="T2" fmla="*/ 478 w 2278"/>
              <a:gd name="T3" fmla="*/ 132 h 5345"/>
              <a:gd name="T4" fmla="*/ 478 w 2278"/>
              <a:gd name="T5" fmla="*/ 0 h 5345"/>
              <a:gd name="T6" fmla="*/ 239 w 2278"/>
              <a:gd name="T7" fmla="*/ 190 h 5345"/>
              <a:gd name="T8" fmla="*/ 0 w 2278"/>
              <a:gd name="T9" fmla="*/ 379 h 5345"/>
              <a:gd name="T10" fmla="*/ 239 w 2278"/>
              <a:gd name="T11" fmla="*/ 569 h 5345"/>
              <a:gd name="T12" fmla="*/ 478 w 2278"/>
              <a:gd name="T13" fmla="*/ 758 h 5345"/>
              <a:gd name="T14" fmla="*/ 478 w 2278"/>
              <a:gd name="T15" fmla="*/ 621 h 5345"/>
              <a:gd name="T16" fmla="*/ 1481 w 2278"/>
              <a:gd name="T17" fmla="*/ 621 h 5345"/>
              <a:gd name="T18" fmla="*/ 1789 w 2278"/>
              <a:gd name="T19" fmla="*/ 868 h 5345"/>
              <a:gd name="T20" fmla="*/ 1789 w 2278"/>
              <a:gd name="T21" fmla="*/ 5345 h 5345"/>
              <a:gd name="T22" fmla="*/ 2278 w 2278"/>
              <a:gd name="T23" fmla="*/ 5345 h 5345"/>
              <a:gd name="T24" fmla="*/ 2278 w 2278"/>
              <a:gd name="T25" fmla="*/ 601 h 5345"/>
              <a:gd name="T26" fmla="*/ 1809 w 2278"/>
              <a:gd name="T27" fmla="*/ 132 h 5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78" h="5345">
                <a:moveTo>
                  <a:pt x="1809" y="132"/>
                </a:moveTo>
                <a:lnTo>
                  <a:pt x="478" y="132"/>
                </a:lnTo>
                <a:lnTo>
                  <a:pt x="478" y="0"/>
                </a:lnTo>
                <a:lnTo>
                  <a:pt x="239" y="190"/>
                </a:lnTo>
                <a:lnTo>
                  <a:pt x="0" y="379"/>
                </a:lnTo>
                <a:lnTo>
                  <a:pt x="239" y="569"/>
                </a:lnTo>
                <a:lnTo>
                  <a:pt x="478" y="758"/>
                </a:lnTo>
                <a:lnTo>
                  <a:pt x="478" y="621"/>
                </a:lnTo>
                <a:lnTo>
                  <a:pt x="1481" y="621"/>
                </a:lnTo>
                <a:cubicBezTo>
                  <a:pt x="1678" y="621"/>
                  <a:pt x="1789" y="670"/>
                  <a:pt x="1789" y="868"/>
                </a:cubicBezTo>
                <a:lnTo>
                  <a:pt x="1789" y="5345"/>
                </a:lnTo>
                <a:lnTo>
                  <a:pt x="2278" y="5345"/>
                </a:lnTo>
                <a:lnTo>
                  <a:pt x="2278" y="601"/>
                </a:lnTo>
                <a:cubicBezTo>
                  <a:pt x="2278" y="343"/>
                  <a:pt x="2067" y="132"/>
                  <a:pt x="1809" y="132"/>
                </a:cubicBezTo>
                <a:close/>
              </a:path>
            </a:pathLst>
          </a:custGeom>
          <a:solidFill>
            <a:srgbClr val="FFC000">
              <a:alpha val="74000"/>
            </a:srgbClr>
          </a:solidFill>
          <a:ln>
            <a:noFill/>
          </a:ln>
        </p:spPr>
        <p:txBody>
          <a:bodyPr vert="horz" wrap="square" lIns="91434" tIns="45717" rIns="91434" bIns="45717" numCol="1" anchor="t" anchorCtr="0" compatLnSpc="1"/>
          <a:lstStyle/>
          <a:p>
            <a:endParaRPr lang="zh-CN" altLang="en-US"/>
          </a:p>
        </p:txBody>
      </p:sp>
      <p:sp>
        <p:nvSpPr>
          <p:cNvPr id="19" name="Freeform 9"/>
          <p:cNvSpPr/>
          <p:nvPr/>
        </p:nvSpPr>
        <p:spPr bwMode="auto">
          <a:xfrm>
            <a:off x="3992129" y="4505325"/>
            <a:ext cx="1391086" cy="2352675"/>
          </a:xfrm>
          <a:custGeom>
            <a:avLst/>
            <a:gdLst>
              <a:gd name="T0" fmla="*/ 1137 w 1605"/>
              <a:gd name="T1" fmla="*/ 132 h 3370"/>
              <a:gd name="T2" fmla="*/ 478 w 1605"/>
              <a:gd name="T3" fmla="*/ 132 h 3370"/>
              <a:gd name="T4" fmla="*/ 478 w 1605"/>
              <a:gd name="T5" fmla="*/ 0 h 3370"/>
              <a:gd name="T6" fmla="*/ 239 w 1605"/>
              <a:gd name="T7" fmla="*/ 190 h 3370"/>
              <a:gd name="T8" fmla="*/ 0 w 1605"/>
              <a:gd name="T9" fmla="*/ 379 h 3370"/>
              <a:gd name="T10" fmla="*/ 239 w 1605"/>
              <a:gd name="T11" fmla="*/ 569 h 3370"/>
              <a:gd name="T12" fmla="*/ 478 w 1605"/>
              <a:gd name="T13" fmla="*/ 758 h 3370"/>
              <a:gd name="T14" fmla="*/ 478 w 1605"/>
              <a:gd name="T15" fmla="*/ 621 h 3370"/>
              <a:gd name="T16" fmla="*/ 809 w 1605"/>
              <a:gd name="T17" fmla="*/ 621 h 3370"/>
              <a:gd name="T18" fmla="*/ 1117 w 1605"/>
              <a:gd name="T19" fmla="*/ 868 h 3370"/>
              <a:gd name="T20" fmla="*/ 1117 w 1605"/>
              <a:gd name="T21" fmla="*/ 3370 h 3370"/>
              <a:gd name="T22" fmla="*/ 1605 w 1605"/>
              <a:gd name="T23" fmla="*/ 3370 h 3370"/>
              <a:gd name="T24" fmla="*/ 1605 w 1605"/>
              <a:gd name="T25" fmla="*/ 601 h 3370"/>
              <a:gd name="T26" fmla="*/ 1137 w 1605"/>
              <a:gd name="T27" fmla="*/ 132 h 3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05" h="3370">
                <a:moveTo>
                  <a:pt x="1137" y="132"/>
                </a:moveTo>
                <a:lnTo>
                  <a:pt x="478" y="132"/>
                </a:lnTo>
                <a:lnTo>
                  <a:pt x="478" y="0"/>
                </a:lnTo>
                <a:lnTo>
                  <a:pt x="239" y="190"/>
                </a:lnTo>
                <a:lnTo>
                  <a:pt x="0" y="379"/>
                </a:lnTo>
                <a:lnTo>
                  <a:pt x="239" y="569"/>
                </a:lnTo>
                <a:lnTo>
                  <a:pt x="478" y="758"/>
                </a:lnTo>
                <a:lnTo>
                  <a:pt x="478" y="621"/>
                </a:lnTo>
                <a:lnTo>
                  <a:pt x="809" y="621"/>
                </a:lnTo>
                <a:cubicBezTo>
                  <a:pt x="1006" y="621"/>
                  <a:pt x="1117" y="670"/>
                  <a:pt x="1117" y="868"/>
                </a:cubicBezTo>
                <a:lnTo>
                  <a:pt x="1117" y="3370"/>
                </a:lnTo>
                <a:lnTo>
                  <a:pt x="1605" y="3370"/>
                </a:lnTo>
                <a:lnTo>
                  <a:pt x="1605" y="601"/>
                </a:lnTo>
                <a:cubicBezTo>
                  <a:pt x="1605" y="343"/>
                  <a:pt x="1395" y="132"/>
                  <a:pt x="1137" y="132"/>
                </a:cubicBezTo>
                <a:close/>
              </a:path>
            </a:pathLst>
          </a:custGeom>
          <a:solidFill>
            <a:srgbClr val="FFC000">
              <a:alpha val="74000"/>
            </a:srgbClr>
          </a:solidFill>
          <a:ln>
            <a:noFill/>
          </a:ln>
        </p:spPr>
        <p:txBody>
          <a:bodyPr vert="horz" wrap="square" lIns="91434" tIns="45717" rIns="91434" bIns="45717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21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6" grpId="0" animBg="1"/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437;p23"/>
          <p:cNvSpPr/>
          <p:nvPr/>
        </p:nvSpPr>
        <p:spPr>
          <a:xfrm>
            <a:off x="4192315" y="6086463"/>
            <a:ext cx="7421600" cy="63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3" name="Google Shape;403;p23"/>
          <p:cNvSpPr txBox="1">
            <a:spLocks noGrp="1"/>
          </p:cNvSpPr>
          <p:nvPr>
            <p:ph type="title"/>
          </p:nvPr>
        </p:nvSpPr>
        <p:spPr>
          <a:xfrm>
            <a:off x="622846" y="5958"/>
            <a:ext cx="251717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tx2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屬性介紹</a:t>
            </a:r>
            <a:endParaRPr sz="3600" b="1" dirty="0">
              <a:solidFill>
                <a:schemeClr val="tx2">
                  <a:lumMod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04" name="Google Shape;404;p23"/>
          <p:cNvGrpSpPr/>
          <p:nvPr/>
        </p:nvGrpSpPr>
        <p:grpSpPr>
          <a:xfrm>
            <a:off x="2364092" y="3909962"/>
            <a:ext cx="9242571" cy="635200"/>
            <a:chOff x="1206452" y="3199299"/>
            <a:chExt cx="6931928" cy="4764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05" name="Google Shape;405;p23"/>
            <p:cNvSpPr/>
            <p:nvPr/>
          </p:nvSpPr>
          <p:spPr>
            <a:xfrm>
              <a:off x="1216675" y="3199299"/>
              <a:ext cx="1290000" cy="476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6" name="Google Shape;406;p23"/>
            <p:cNvSpPr txBox="1"/>
            <p:nvPr/>
          </p:nvSpPr>
          <p:spPr>
            <a:xfrm>
              <a:off x="1206452" y="3199507"/>
              <a:ext cx="1290000" cy="47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spcAft>
                  <a:spcPts val="0"/>
                </a:spcAft>
                <a:buClr>
                  <a:srgbClr val="000000"/>
                </a:buClr>
              </a:pPr>
              <a:r>
                <a:rPr lang="zh-TW" altLang="en-US" sz="20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Fira Sans Extra Condensed Medium"/>
                </a:rPr>
                <a:t>婚姻狀況</a:t>
              </a:r>
              <a:endParaRPr lang="zh-TW" altLang="zh-TW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</a:endParaRPr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2572180" y="3199497"/>
              <a:ext cx="5566200" cy="47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8" name="Google Shape;408;p23"/>
            <p:cNvSpPr txBox="1"/>
            <p:nvPr/>
          </p:nvSpPr>
          <p:spPr>
            <a:xfrm flipH="1">
              <a:off x="2718938" y="3240020"/>
              <a:ext cx="5273282" cy="3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spcAft>
                  <a:spcPts val="0"/>
                </a:spcAft>
                <a:buClr>
                  <a:srgbClr val="000000"/>
                </a:buClr>
              </a:pP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守寡、分居、離婚、未結婚、已婚公民配偶、已婚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-AF-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配偶、已婚配偶缺席</a:t>
              </a:r>
              <a:endParaRPr lang="zh-TW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endParaRPr>
            </a:p>
          </p:txBody>
        </p:sp>
      </p:grpSp>
      <p:grpSp>
        <p:nvGrpSpPr>
          <p:cNvPr id="409" name="Google Shape;409;p23"/>
          <p:cNvGrpSpPr/>
          <p:nvPr/>
        </p:nvGrpSpPr>
        <p:grpSpPr>
          <a:xfrm>
            <a:off x="2381929" y="3174300"/>
            <a:ext cx="9242571" cy="3504810"/>
            <a:chOff x="1206452" y="2671216"/>
            <a:chExt cx="6931928" cy="262860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10" name="Google Shape;410;p23"/>
            <p:cNvSpPr/>
            <p:nvPr/>
          </p:nvSpPr>
          <p:spPr>
            <a:xfrm>
              <a:off x="1216675" y="2673051"/>
              <a:ext cx="1290000" cy="476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1" name="Google Shape;411;p23"/>
            <p:cNvSpPr txBox="1"/>
            <p:nvPr/>
          </p:nvSpPr>
          <p:spPr>
            <a:xfrm>
              <a:off x="1206452" y="2673049"/>
              <a:ext cx="1290000" cy="47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zh-TW" altLang="en-US" sz="20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Fira Sans Extra Condensed Medium"/>
                </a:rPr>
                <a:t>家庭關係</a:t>
              </a:r>
              <a:endParaRPr lang="zh-TW" altLang="en-US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2572180" y="2671216"/>
              <a:ext cx="5566200" cy="47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3" name="Google Shape;413;p23"/>
            <p:cNvSpPr txBox="1"/>
            <p:nvPr/>
          </p:nvSpPr>
          <p:spPr>
            <a:xfrm flipH="1">
              <a:off x="2652882" y="4943721"/>
              <a:ext cx="5440922" cy="3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spcAft>
                  <a:spcPts val="0"/>
                </a:spcAft>
                <a:buClr>
                  <a:srgbClr val="000000"/>
                </a:buClr>
              </a:pP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未完成學業、高中畢業、高職畢業、專科、大學中、學士、碩士、教授、博士</a:t>
              </a:r>
              <a:endParaRPr lang="zh-TW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endParaRPr>
            </a:p>
          </p:txBody>
        </p:sp>
      </p:grpSp>
      <p:grpSp>
        <p:nvGrpSpPr>
          <p:cNvPr id="414" name="Google Shape;414;p23"/>
          <p:cNvGrpSpPr/>
          <p:nvPr/>
        </p:nvGrpSpPr>
        <p:grpSpPr>
          <a:xfrm>
            <a:off x="2389439" y="2440467"/>
            <a:ext cx="9242571" cy="640359"/>
            <a:chOff x="1206452" y="2142935"/>
            <a:chExt cx="6931928" cy="48026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15" name="Google Shape;415;p23"/>
            <p:cNvSpPr/>
            <p:nvPr/>
          </p:nvSpPr>
          <p:spPr>
            <a:xfrm>
              <a:off x="1216675" y="2146804"/>
              <a:ext cx="1290000" cy="476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6" name="Google Shape;416;p23"/>
            <p:cNvSpPr txBox="1"/>
            <p:nvPr/>
          </p:nvSpPr>
          <p:spPr>
            <a:xfrm>
              <a:off x="1206452" y="2146809"/>
              <a:ext cx="1290000" cy="47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zh-TW" altLang="en-US" sz="20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Fira Sans Extra Condensed Medium"/>
                  <a:sym typeface="Fira Sans Extra Condensed Medium"/>
                </a:rPr>
                <a:t>公司單位</a:t>
              </a:r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2572180" y="2142935"/>
              <a:ext cx="5566200" cy="47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8" name="Google Shape;418;p23"/>
            <p:cNvSpPr txBox="1"/>
            <p:nvPr/>
          </p:nvSpPr>
          <p:spPr>
            <a:xfrm>
              <a:off x="2718339" y="2177897"/>
              <a:ext cx="5273881" cy="35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altLang="en-US" sz="1600" b="1" kern="100" dirty="0">
                  <a:latin typeface="NSimSun" panose="02010609030101010101" pitchFamily="49" charset="-122"/>
                  <a:ea typeface="NSimSun" panose="02010609030101010101" pitchFamily="49" charset="-122"/>
                  <a:cs typeface="Times New Roman" panose="02020603050405020304" pitchFamily="18" charset="0"/>
                </a:rPr>
                <a:t>私人、聯邦政府、州政府、地方政府、自僱收入、自僱非收入、無收入工作</a:t>
              </a:r>
            </a:p>
          </p:txBody>
        </p:sp>
      </p:grpSp>
      <p:grpSp>
        <p:nvGrpSpPr>
          <p:cNvPr id="419" name="Google Shape;419;p23"/>
          <p:cNvGrpSpPr/>
          <p:nvPr/>
        </p:nvGrpSpPr>
        <p:grpSpPr>
          <a:xfrm>
            <a:off x="2389439" y="1736093"/>
            <a:ext cx="9242571" cy="643071"/>
            <a:chOff x="1206452" y="1614654"/>
            <a:chExt cx="6931928" cy="48230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20" name="Google Shape;420;p23"/>
            <p:cNvSpPr/>
            <p:nvPr/>
          </p:nvSpPr>
          <p:spPr>
            <a:xfrm>
              <a:off x="1216675" y="1620557"/>
              <a:ext cx="1290000" cy="476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206452" y="1620541"/>
              <a:ext cx="1290000" cy="47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zh-TW" altLang="en-US" sz="20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Fira Sans Extra Condensed Medium"/>
                  <a:sym typeface="Fira Sans Extra Condensed Medium"/>
                </a:rPr>
                <a:t>年　紀</a:t>
              </a:r>
              <a:endParaRPr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2572180" y="1614654"/>
              <a:ext cx="5566200" cy="47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3" name="Google Shape;423;p23"/>
            <p:cNvSpPr txBox="1"/>
            <p:nvPr/>
          </p:nvSpPr>
          <p:spPr>
            <a:xfrm>
              <a:off x="2718939" y="1674654"/>
              <a:ext cx="5183700" cy="35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年輕人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(28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歲以下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、大人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(28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歲以上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-47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歲以下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)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、老人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(47</a:t>
              </a: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歲以上</a:t>
              </a:r>
              <a:r>
                <a:rPr lang="en-US" altLang="zh-TW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  <a:sym typeface="Roboto"/>
                </a:rPr>
                <a:t>)</a:t>
              </a:r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2403070" y="924529"/>
            <a:ext cx="9228940" cy="744961"/>
            <a:chOff x="1216675" y="1005982"/>
            <a:chExt cx="6921705" cy="558721"/>
          </a:xfrm>
          <a:solidFill>
            <a:schemeClr val="accent2">
              <a:lumMod val="75000"/>
            </a:schemeClr>
          </a:solidFill>
        </p:grpSpPr>
        <p:sp>
          <p:nvSpPr>
            <p:cNvPr id="425" name="Google Shape;425;p23"/>
            <p:cNvSpPr/>
            <p:nvPr/>
          </p:nvSpPr>
          <p:spPr>
            <a:xfrm>
              <a:off x="2572180" y="1005982"/>
              <a:ext cx="5566200" cy="548614"/>
            </a:xfrm>
            <a:prstGeom prst="rect">
              <a:avLst/>
            </a:prstGeom>
            <a:solidFill>
              <a:srgbClr val="FFFF00">
                <a:alpha val="65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8FC03F"/>
                </a:solidFill>
                <a:cs typeface="Arial"/>
                <a:sym typeface="Arial"/>
              </a:endParaRPr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4236898" y="1044033"/>
              <a:ext cx="2257208" cy="47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zh-TW" altLang="en-US" sz="2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Fira Sans Extra Condensed Medium"/>
                  <a:sym typeface="Fira Sans Extra Condensed Medium"/>
                </a:rPr>
                <a:t>屬　性　條　件</a:t>
              </a:r>
              <a:endParaRPr sz="2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1216675" y="1016122"/>
              <a:ext cx="1290000" cy="548581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zh-TW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Fira Sans Extra Condensed Medium"/>
                  <a:sym typeface="Fira Sans Extra Condensed Medium"/>
                </a:rPr>
                <a:t>屬　性</a:t>
              </a: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2389439" y="3295251"/>
            <a:ext cx="9242571" cy="2669776"/>
            <a:chOff x="1206452" y="2731752"/>
            <a:chExt cx="6931928" cy="200233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30" name="Google Shape;430;p23"/>
            <p:cNvSpPr/>
            <p:nvPr/>
          </p:nvSpPr>
          <p:spPr>
            <a:xfrm>
              <a:off x="1216675" y="4257682"/>
              <a:ext cx="1290000" cy="476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1206452" y="4257685"/>
              <a:ext cx="1290000" cy="476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zh-TW" altLang="en-US" sz="20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Fira Sans Extra Condensed Medium"/>
                  <a:sym typeface="Fira Sans Extra Condensed Medium"/>
                </a:rPr>
                <a:t>工作時數</a:t>
              </a:r>
              <a:r>
                <a:rPr lang="en-US" altLang="zh-TW" sz="20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Fira Sans Extra Condensed Medium"/>
                  <a:sym typeface="Fira Sans Extra Condensed Medium"/>
                </a:rPr>
                <a:t>(</a:t>
              </a:r>
              <a:r>
                <a:rPr lang="zh-TW" altLang="en-US" sz="20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Fira Sans Extra Condensed Medium"/>
                  <a:sym typeface="Fira Sans Extra Condensed Medium"/>
                </a:rPr>
                <a:t>週</a:t>
              </a:r>
              <a:r>
                <a:rPr lang="en-US" altLang="zh-TW" sz="20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Fira Sans Extra Condensed Medium"/>
                  <a:sym typeface="Fira Sans Extra Condensed Medium"/>
                </a:rPr>
                <a:t>)</a:t>
              </a:r>
              <a:endParaRPr lang="zh-TW" altLang="en-US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2572180" y="4255852"/>
              <a:ext cx="5566200" cy="47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3" name="Google Shape;433;p23"/>
            <p:cNvSpPr txBox="1"/>
            <p:nvPr/>
          </p:nvSpPr>
          <p:spPr>
            <a:xfrm flipH="1">
              <a:off x="2699928" y="2731752"/>
              <a:ext cx="5183700" cy="35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spcAft>
                  <a:spcPts val="0"/>
                </a:spcAft>
                <a:buClr>
                  <a:srgbClr val="000000"/>
                </a:buClr>
              </a:pP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無家庭、有小孩、未結婚、老公、老婆、有對象</a:t>
              </a:r>
              <a:endParaRPr lang="zh-TW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endParaRPr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2377723" y="4629394"/>
            <a:ext cx="9254286" cy="638929"/>
            <a:chOff x="1206452" y="3731435"/>
            <a:chExt cx="6940714" cy="47919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35" name="Google Shape;435;p23"/>
            <p:cNvSpPr/>
            <p:nvPr/>
          </p:nvSpPr>
          <p:spPr>
            <a:xfrm>
              <a:off x="1216675" y="3731435"/>
              <a:ext cx="1290000" cy="476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6" name="Google Shape;436;p23"/>
            <p:cNvSpPr txBox="1"/>
            <p:nvPr/>
          </p:nvSpPr>
          <p:spPr>
            <a:xfrm>
              <a:off x="1206452" y="3731445"/>
              <a:ext cx="1290000" cy="47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spcAft>
                  <a:spcPts val="0"/>
                </a:spcAft>
                <a:buClr>
                  <a:srgbClr val="000000"/>
                </a:buClr>
              </a:pPr>
              <a:r>
                <a:rPr lang="zh-TW" altLang="en-US" sz="20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Fira Sans Extra Condensed Medium"/>
                </a:rPr>
                <a:t>性　別</a:t>
              </a:r>
              <a:endParaRPr lang="zh-TW" altLang="zh-TW" sz="20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</a:endParaRPr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2580966" y="3734532"/>
              <a:ext cx="5566200" cy="47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2779386" y="3810863"/>
              <a:ext cx="51837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spcAft>
                  <a:spcPts val="0"/>
                </a:spcAft>
                <a:buClr>
                  <a:srgbClr val="000000"/>
                </a:buClr>
              </a:pPr>
              <a:r>
                <a:rPr lang="zh-TW" altLang="en-US" sz="1600" b="1" kern="0" dirty="0">
                  <a:solidFill>
                    <a:srgbClr val="000000"/>
                  </a:solidFill>
                  <a:latin typeface="NSimSun" panose="02010609030101010101" pitchFamily="49" charset="-122"/>
                  <a:ea typeface="NSimSun" panose="02010609030101010101" pitchFamily="49" charset="-122"/>
                  <a:cs typeface="Roboto"/>
                </a:rPr>
                <a:t>男、女</a:t>
              </a:r>
              <a:endParaRPr lang="zh-TW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818574" y="1891265"/>
            <a:ext cx="1570864" cy="4214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Age</a:t>
            </a:r>
            <a:endParaRPr lang="zh-TW" altLang="en-US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32206" y="1046989"/>
            <a:ext cx="1570864" cy="47426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英</a:t>
            </a:r>
          </a:p>
        </p:txBody>
      </p:sp>
      <p:sp>
        <p:nvSpPr>
          <p:cNvPr id="42" name="矩形 41"/>
          <p:cNvSpPr/>
          <p:nvPr/>
        </p:nvSpPr>
        <p:spPr>
          <a:xfrm>
            <a:off x="818575" y="2568275"/>
            <a:ext cx="1570863" cy="445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Work_class</a:t>
            </a:r>
            <a:endParaRPr lang="en-US" altLang="zh-TW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18575" y="4039963"/>
            <a:ext cx="1570863" cy="4515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Marital.status</a:t>
            </a:r>
            <a:endParaRPr lang="zh-TW" altLang="en-US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79957" y="3341408"/>
            <a:ext cx="1609482" cy="4214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Hours.per.week</a:t>
            </a:r>
            <a:endParaRPr lang="en-US" altLang="zh-TW" sz="16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1" name="Google Shape;435;p23"/>
          <p:cNvSpPr/>
          <p:nvPr/>
        </p:nvSpPr>
        <p:spPr>
          <a:xfrm>
            <a:off x="2389231" y="6093327"/>
            <a:ext cx="1720000" cy="635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2" name="Google Shape;436;p23"/>
          <p:cNvSpPr txBox="1"/>
          <p:nvPr/>
        </p:nvSpPr>
        <p:spPr>
          <a:xfrm>
            <a:off x="2439924" y="6082046"/>
            <a:ext cx="17200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spcAft>
                <a:spcPts val="0"/>
              </a:spcAft>
              <a:buClr>
                <a:srgbClr val="000000"/>
              </a:buClr>
            </a:pPr>
            <a:r>
              <a:rPr lang="zh-TW" altLang="en-US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Fira Sans Extra Condensed Medium"/>
              </a:rPr>
              <a:t>教育程度</a:t>
            </a:r>
          </a:p>
        </p:txBody>
      </p:sp>
      <p:sp>
        <p:nvSpPr>
          <p:cNvPr id="54" name="Google Shape;438;p23"/>
          <p:cNvSpPr txBox="1"/>
          <p:nvPr/>
        </p:nvSpPr>
        <p:spPr>
          <a:xfrm>
            <a:off x="4405974" y="5429404"/>
            <a:ext cx="6911600" cy="47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spcAft>
                <a:spcPts val="0"/>
              </a:spcAft>
              <a:buClr>
                <a:srgbClr val="000000"/>
              </a:buClr>
            </a:pPr>
            <a:r>
              <a:rPr lang="zh-TW" altLang="en-US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短</a:t>
            </a:r>
            <a:r>
              <a:rPr lang="en-US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(30</a:t>
            </a:r>
            <a:r>
              <a:rPr lang="zh-TW" altLang="en-US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小時以下</a:t>
            </a:r>
            <a:r>
              <a:rPr lang="en-US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)</a:t>
            </a:r>
            <a:r>
              <a:rPr lang="zh-TW" altLang="en-US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、正常</a:t>
            </a:r>
            <a:r>
              <a:rPr lang="en-US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(30-40</a:t>
            </a:r>
            <a:r>
              <a:rPr lang="zh-TW" altLang="en-US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小時</a:t>
            </a:r>
            <a:r>
              <a:rPr lang="en-US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)</a:t>
            </a:r>
            <a:r>
              <a:rPr lang="zh-TW" altLang="en-US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、超時</a:t>
            </a:r>
            <a:r>
              <a:rPr lang="en-US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(40</a:t>
            </a:r>
            <a:r>
              <a:rPr lang="zh-TW" altLang="en-US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小時以上</a:t>
            </a:r>
            <a:r>
              <a:rPr lang="en-US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)</a:t>
            </a:r>
            <a:endParaRPr lang="zh-TW" altLang="zh-TW" sz="16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Roboto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18575" y="4747123"/>
            <a:ext cx="1570863" cy="4214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Sex</a:t>
            </a:r>
          </a:p>
        </p:txBody>
      </p:sp>
      <p:sp>
        <p:nvSpPr>
          <p:cNvPr id="58" name="矩形 57"/>
          <p:cNvSpPr/>
          <p:nvPr/>
        </p:nvSpPr>
        <p:spPr>
          <a:xfrm>
            <a:off x="818575" y="5433648"/>
            <a:ext cx="1570863" cy="4214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n-US" altLang="zh-TW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Relationship</a:t>
            </a:r>
          </a:p>
        </p:txBody>
      </p:sp>
      <p:sp>
        <p:nvSpPr>
          <p:cNvPr id="59" name="矩形 58"/>
          <p:cNvSpPr/>
          <p:nvPr/>
        </p:nvSpPr>
        <p:spPr>
          <a:xfrm>
            <a:off x="818575" y="6131953"/>
            <a:ext cx="1570863" cy="4214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  <a:cs typeface="Times New Roman" panose="02020603050405020304" pitchFamily="18" charset="0"/>
              </a:rPr>
              <a:t>Education</a:t>
            </a:r>
          </a:p>
        </p:txBody>
      </p:sp>
      <p:cxnSp>
        <p:nvCxnSpPr>
          <p:cNvPr id="61" name="直線接點 60"/>
          <p:cNvCxnSpPr/>
          <p:nvPr/>
        </p:nvCxnSpPr>
        <p:spPr>
          <a:xfrm>
            <a:off x="-491727" y="652153"/>
            <a:ext cx="3579563" cy="4334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V="1">
            <a:off x="-265572" y="836630"/>
            <a:ext cx="2147003" cy="6496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>
            <a:off x="8262022" y="6709753"/>
            <a:ext cx="3579563" cy="4334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oogle Shape;306;p32"/>
          <p:cNvSpPr/>
          <p:nvPr/>
        </p:nvSpPr>
        <p:spPr>
          <a:xfrm>
            <a:off x="11732980" y="6507001"/>
            <a:ext cx="367764" cy="314851"/>
          </a:xfrm>
          <a:prstGeom prst="ellipse">
            <a:avLst/>
          </a:prstGeom>
          <a:solidFill>
            <a:srgbClr val="BFD369"/>
          </a:solidFill>
          <a:ln>
            <a:solidFill>
              <a:srgbClr val="BFD36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9" name="Google Shape;306;p32"/>
          <p:cNvSpPr/>
          <p:nvPr/>
        </p:nvSpPr>
        <p:spPr>
          <a:xfrm>
            <a:off x="2772252" y="510595"/>
            <a:ext cx="367764" cy="314851"/>
          </a:xfrm>
          <a:prstGeom prst="ellipse">
            <a:avLst/>
          </a:prstGeom>
          <a:solidFill>
            <a:srgbClr val="BFD369"/>
          </a:solidFill>
          <a:ln>
            <a:solidFill>
              <a:srgbClr val="BFD36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71" name="Google Shape;306;p32"/>
          <p:cNvSpPr/>
          <p:nvPr/>
        </p:nvSpPr>
        <p:spPr>
          <a:xfrm>
            <a:off x="11670847" y="169962"/>
            <a:ext cx="367764" cy="314851"/>
          </a:xfrm>
          <a:prstGeom prst="ellipse">
            <a:avLst/>
          </a:prstGeom>
          <a:solidFill>
            <a:srgbClr val="BFD369"/>
          </a:solidFill>
          <a:ln>
            <a:solidFill>
              <a:srgbClr val="BFD36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72" name="直線接點 71"/>
          <p:cNvCxnSpPr/>
          <p:nvPr/>
        </p:nvCxnSpPr>
        <p:spPr>
          <a:xfrm rot="16200000">
            <a:off x="10067115" y="2222490"/>
            <a:ext cx="3579563" cy="4334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438;p23"/>
          <p:cNvSpPr txBox="1"/>
          <p:nvPr/>
        </p:nvSpPr>
        <p:spPr>
          <a:xfrm>
            <a:off x="6165094" y="4192621"/>
            <a:ext cx="1016261" cy="42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spcAft>
                <a:spcPts val="0"/>
              </a:spcAft>
              <a:buClr>
                <a:srgbClr val="000000"/>
              </a:buClr>
            </a:pPr>
            <a:r>
              <a:rPr lang="en-US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(</a:t>
            </a:r>
            <a:r>
              <a:rPr lang="zh-TW" altLang="en-US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不結婚</a:t>
            </a:r>
            <a:r>
              <a:rPr lang="en-US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)</a:t>
            </a:r>
            <a:endParaRPr lang="zh-TW" altLang="zh-TW" sz="16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Roboto"/>
            </a:endParaRPr>
          </a:p>
        </p:txBody>
      </p:sp>
      <p:sp>
        <p:nvSpPr>
          <p:cNvPr id="62" name="Google Shape;438;p23"/>
          <p:cNvSpPr txBox="1"/>
          <p:nvPr/>
        </p:nvSpPr>
        <p:spPr>
          <a:xfrm>
            <a:off x="8574419" y="4190164"/>
            <a:ext cx="1469646" cy="42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spcAft>
                <a:spcPts val="0"/>
              </a:spcAft>
              <a:buClr>
                <a:srgbClr val="000000"/>
              </a:buClr>
            </a:pPr>
            <a:r>
              <a:rPr lang="en-US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(</a:t>
            </a:r>
            <a:r>
              <a:rPr lang="zh-TW" altLang="en-US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配偶為軍人</a:t>
            </a:r>
            <a:r>
              <a:rPr lang="en-US" altLang="zh-TW" sz="1600" b="1" kern="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Roboto"/>
              </a:rPr>
              <a:t>)</a:t>
            </a:r>
            <a:endParaRPr lang="zh-TW" altLang="zh-TW" sz="1600" b="1" kern="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  <a:cs typeface="Roboto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89" y="2305536"/>
            <a:ext cx="7279665" cy="4418860"/>
          </a:xfrm>
          <a:prstGeom prst="rect">
            <a:avLst/>
          </a:prstGeom>
          <a:ln w="76200">
            <a:solidFill>
              <a:srgbClr val="EAF0E0"/>
            </a:solidFill>
          </a:ln>
        </p:spPr>
      </p:pic>
      <p:grpSp>
        <p:nvGrpSpPr>
          <p:cNvPr id="7" name="群組 6"/>
          <p:cNvGrpSpPr/>
          <p:nvPr/>
        </p:nvGrpSpPr>
        <p:grpSpPr>
          <a:xfrm>
            <a:off x="4480559" y="1812144"/>
            <a:ext cx="5909241" cy="462442"/>
            <a:chOff x="4480559" y="1812144"/>
            <a:chExt cx="5909241" cy="462442"/>
          </a:xfrm>
        </p:grpSpPr>
        <p:sp>
          <p:nvSpPr>
            <p:cNvPr id="6" name="矩形 5"/>
            <p:cNvSpPr/>
            <p:nvPr/>
          </p:nvSpPr>
          <p:spPr>
            <a:xfrm>
              <a:off x="4480559" y="1814683"/>
              <a:ext cx="1730255" cy="459903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6273781" y="1814683"/>
              <a:ext cx="2555259" cy="459903"/>
            </a:xfrm>
            <a:prstGeom prst="rect">
              <a:avLst/>
            </a:prstGeom>
            <a:noFill/>
            <a:ln w="57150">
              <a:solidFill>
                <a:srgbClr val="20B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8861896" y="1812144"/>
              <a:ext cx="1527904" cy="459903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08" y="25472"/>
            <a:ext cx="9295039" cy="5246372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>
            <a:off x="5818909" y="4735298"/>
            <a:ext cx="362073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圖片 7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981" y="1561596"/>
            <a:ext cx="7797630" cy="4330897"/>
          </a:xfrm>
          <a:prstGeom prst="rect">
            <a:avLst/>
          </a:prstGeom>
          <a:ln w="57150">
            <a:solidFill>
              <a:srgbClr val="EAF0E0"/>
            </a:solidFill>
          </a:ln>
        </p:spPr>
      </p:pic>
      <p:sp>
        <p:nvSpPr>
          <p:cNvPr id="67" name="橢圓形圖說文字 66"/>
          <p:cNvSpPr/>
          <p:nvPr/>
        </p:nvSpPr>
        <p:spPr>
          <a:xfrm>
            <a:off x="5718921" y="3062336"/>
            <a:ext cx="2047739" cy="626050"/>
          </a:xfrm>
          <a:prstGeom prst="wedgeEllipseCallout">
            <a:avLst>
              <a:gd name="adj1" fmla="val 3879"/>
              <a:gd name="adj2" fmla="val 836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未完成學業</a:t>
            </a:r>
          </a:p>
        </p:txBody>
      </p:sp>
    </p:spTree>
    <p:extLst>
      <p:ext uri="{BB962C8B-B14F-4D97-AF65-F5344CB8AC3E}">
        <p14:creationId xmlns:p14="http://schemas.microsoft.com/office/powerpoint/2010/main" val="123519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FC8C77E-20C8-4AB6-A1D6-2A127A966673}"/>
              </a:ext>
            </a:extLst>
          </p:cNvPr>
          <p:cNvSpPr txBox="1"/>
          <p:nvPr/>
        </p:nvSpPr>
        <p:spPr>
          <a:xfrm>
            <a:off x="4395019" y="12486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65F9CCC-571F-435E-8583-E01A591DE953}"/>
              </a:ext>
            </a:extLst>
          </p:cNvPr>
          <p:cNvSpPr txBox="1"/>
          <p:nvPr/>
        </p:nvSpPr>
        <p:spPr>
          <a:xfrm>
            <a:off x="4860264" y="25508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處理後</a:t>
            </a:r>
            <a:r>
              <a:rPr lang="zh-CN" altLang="en-US" sz="3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資料</a:t>
            </a:r>
            <a:endParaRPr lang="zh-TW" altLang="en-US" sz="3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189596"/>
              </p:ext>
            </p:extLst>
          </p:nvPr>
        </p:nvGraphicFramePr>
        <p:xfrm>
          <a:off x="1157478" y="954932"/>
          <a:ext cx="10150602" cy="56839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5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7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73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4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207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42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47332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0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性別</a:t>
                      </a:r>
                      <a:endParaRPr lang="en-US" sz="2000" b="1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000" b="1" u="none" strike="noStrike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年紀</a:t>
                      </a:r>
                      <a:endParaRPr lang="en-US" sz="2000" b="1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000" b="1" u="none" strike="noStrike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公司單位</a:t>
                      </a:r>
                      <a:endParaRPr lang="en-US" sz="2000" b="1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0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教育程度</a:t>
                      </a:r>
                      <a:endParaRPr lang="en-US" sz="2000" b="1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000" b="1" u="none" strike="noStrike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婚姻關係</a:t>
                      </a:r>
                      <a:endParaRPr lang="en-US" sz="2000" b="1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000" b="1" u="none" strike="noStrike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家庭關係</a:t>
                      </a:r>
                      <a:endParaRPr lang="en-US" altLang="zh-TW" sz="2000" b="1" u="none" strike="noStrike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每週工作時數</a:t>
                      </a:r>
                      <a:endParaRPr lang="en-US" altLang="zh-TW" sz="2000" b="1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000" b="1" u="none" strike="noStrike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收入</a:t>
                      </a:r>
                      <a:endParaRPr lang="en-US" sz="2000" b="1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332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女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老人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私人公司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未完成學業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守寡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無家庭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超時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&lt;=50K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7332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女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老人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自僱非收入</a:t>
                      </a:r>
                      <a:endParaRPr lang="en-US" sz="180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未完成學業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algn="ctr" fontAlgn="b"/>
                      <a:endParaRPr lang="en-US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守寡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無家庭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短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&lt;=50K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332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女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老人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聯邦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大學中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Widowed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未結婚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正常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&lt;=50K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7332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女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年輕人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地方政府</a:t>
                      </a:r>
                      <a:endParaRPr lang="en-US" sz="180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未完成學業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Divorced</a:t>
                      </a:r>
                      <a:endParaRPr lang="en-US" sz="1800" b="0" i="0" u="none" strike="noStrike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未結婚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超時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&lt;=50K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7332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女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大人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州政府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學士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Separated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有小孩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超時</a:t>
                      </a:r>
                      <a:endParaRPr lang="en-US" altLang="zh-TW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&lt;=50K</a:t>
                      </a:r>
                      <a:endParaRPr lang="en-US" sz="1800" b="0" i="0" u="none" strike="noStrike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00">
                        <a:alpha val="1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7" name="直線接點 6"/>
          <p:cNvCxnSpPr/>
          <p:nvPr/>
        </p:nvCxnSpPr>
        <p:spPr>
          <a:xfrm flipV="1">
            <a:off x="-1908110" y="573734"/>
            <a:ext cx="6599662" cy="4520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306;p32"/>
          <p:cNvSpPr/>
          <p:nvPr/>
        </p:nvSpPr>
        <p:spPr>
          <a:xfrm>
            <a:off x="4466370" y="393795"/>
            <a:ext cx="397397" cy="368917"/>
          </a:xfrm>
          <a:prstGeom prst="ellipse">
            <a:avLst/>
          </a:prstGeom>
          <a:solidFill>
            <a:srgbClr val="BFD369"/>
          </a:solidFill>
          <a:ln>
            <a:solidFill>
              <a:srgbClr val="BFD36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7747147" y="578255"/>
            <a:ext cx="5198724" cy="4520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306;p32"/>
          <p:cNvSpPr/>
          <p:nvPr/>
        </p:nvSpPr>
        <p:spPr>
          <a:xfrm>
            <a:off x="7349750" y="386033"/>
            <a:ext cx="397397" cy="368917"/>
          </a:xfrm>
          <a:prstGeom prst="ellipse">
            <a:avLst/>
          </a:prstGeom>
          <a:solidFill>
            <a:srgbClr val="BFD369"/>
          </a:solidFill>
          <a:ln>
            <a:solidFill>
              <a:srgbClr val="BFD36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598547" y="13284"/>
            <a:ext cx="26195" cy="6844716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11728293" y="0"/>
            <a:ext cx="26195" cy="6844716"/>
          </a:xfrm>
          <a:prstGeom prst="line">
            <a:avLst/>
          </a:prstGeom>
          <a:ln w="57150">
            <a:solidFill>
              <a:srgbClr val="BFD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49477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都會">
  <a:themeElements>
    <a:clrScheme name="都會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都會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會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Table Infographics">
  <a:themeElements>
    <a:clrScheme name="Simple Light">
      <a:dk1>
        <a:srgbClr val="000000"/>
      </a:dk1>
      <a:lt1>
        <a:srgbClr val="FFFFFF"/>
      </a:lt1>
      <a:dk2>
        <a:srgbClr val="C5C5C5"/>
      </a:dk2>
      <a:lt2>
        <a:srgbClr val="EBEBEB"/>
      </a:lt2>
      <a:accent1>
        <a:srgbClr val="D1CC62"/>
      </a:accent1>
      <a:accent2>
        <a:srgbClr val="8FC03F"/>
      </a:accent2>
      <a:accent3>
        <a:srgbClr val="1FC2BA"/>
      </a:accent3>
      <a:accent4>
        <a:srgbClr val="3A80B6"/>
      </a:accent4>
      <a:accent5>
        <a:srgbClr val="4D5B88"/>
      </a:accent5>
      <a:accent6>
        <a:srgbClr val="09165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7364</TotalTime>
  <Words>3670</Words>
  <Application>Microsoft Office PowerPoint</Application>
  <PresentationFormat>寬螢幕</PresentationFormat>
  <Paragraphs>803</Paragraphs>
  <Slides>38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19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38</vt:i4>
      </vt:variant>
    </vt:vector>
  </HeadingPairs>
  <TitlesOfParts>
    <vt:vector size="59" baseType="lpstr">
      <vt:lpstr>Arial Unicode MS</vt:lpstr>
      <vt:lpstr>Exo</vt:lpstr>
      <vt:lpstr>Fira Sans Extra Condensed Medium</vt:lpstr>
      <vt:lpstr>Malgun Gothic Semilight</vt:lpstr>
      <vt:lpstr>Microsoft JhengHei UI</vt:lpstr>
      <vt:lpstr>Microsoft YaHei</vt:lpstr>
      <vt:lpstr>Microsoft YaHei UI</vt:lpstr>
      <vt:lpstr>NSimSun</vt:lpstr>
      <vt:lpstr>Roboto</vt:lpstr>
      <vt:lpstr>Rockwell Std</vt:lpstr>
      <vt:lpstr>宋体</vt:lpstr>
      <vt:lpstr>新細明體</vt:lpstr>
      <vt:lpstr>Arial</vt:lpstr>
      <vt:lpstr>Calibri</vt:lpstr>
      <vt:lpstr>Calibri Light</vt:lpstr>
      <vt:lpstr>Times New Roman</vt:lpstr>
      <vt:lpstr>Wingdings</vt:lpstr>
      <vt:lpstr>微軟正黑體</vt:lpstr>
      <vt:lpstr>標楷體</vt:lpstr>
      <vt:lpstr>都會</vt:lpstr>
      <vt:lpstr>Table Infographics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屬性介紹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屬性介紹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B10456061</dc:creator>
  <cp:lastModifiedBy>admin</cp:lastModifiedBy>
  <cp:revision>340</cp:revision>
  <dcterms:created xsi:type="dcterms:W3CDTF">2018-06-25T09:59:41Z</dcterms:created>
  <dcterms:modified xsi:type="dcterms:W3CDTF">2022-05-27T03:50:07Z</dcterms:modified>
</cp:coreProperties>
</file>